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6" r:id="rId2"/>
    <p:sldId id="467" r:id="rId3"/>
    <p:sldId id="469" r:id="rId4"/>
    <p:sldId id="385" r:id="rId5"/>
    <p:sldId id="452" r:id="rId6"/>
    <p:sldId id="461" r:id="rId7"/>
    <p:sldId id="460" r:id="rId8"/>
    <p:sldId id="462" r:id="rId9"/>
    <p:sldId id="400" r:id="rId10"/>
    <p:sldId id="463" r:id="rId11"/>
    <p:sldId id="403" r:id="rId12"/>
    <p:sldId id="464" r:id="rId13"/>
    <p:sldId id="399" r:id="rId14"/>
    <p:sldId id="398" r:id="rId15"/>
    <p:sldId id="395" r:id="rId16"/>
    <p:sldId id="413" r:id="rId17"/>
    <p:sldId id="466" r:id="rId18"/>
    <p:sldId id="478" r:id="rId19"/>
    <p:sldId id="479" r:id="rId20"/>
    <p:sldId id="480" r:id="rId21"/>
    <p:sldId id="481" r:id="rId22"/>
    <p:sldId id="447" r:id="rId23"/>
    <p:sldId id="482" r:id="rId24"/>
    <p:sldId id="451" r:id="rId25"/>
    <p:sldId id="448" r:id="rId26"/>
    <p:sldId id="477" r:id="rId27"/>
    <p:sldId id="454" r:id="rId28"/>
    <p:sldId id="419" r:id="rId29"/>
    <p:sldId id="424" r:id="rId30"/>
    <p:sldId id="433" r:id="rId31"/>
    <p:sldId id="423" r:id="rId32"/>
    <p:sldId id="432" r:id="rId33"/>
    <p:sldId id="431" r:id="rId34"/>
    <p:sldId id="465" r:id="rId35"/>
    <p:sldId id="430" r:id="rId36"/>
    <p:sldId id="468" r:id="rId37"/>
    <p:sldId id="470" r:id="rId38"/>
    <p:sldId id="471" r:id="rId39"/>
    <p:sldId id="472" r:id="rId40"/>
    <p:sldId id="473" r:id="rId41"/>
    <p:sldId id="474" r:id="rId42"/>
    <p:sldId id="475" r:id="rId43"/>
    <p:sldId id="476" r:id="rId44"/>
    <p:sldId id="455" r:id="rId45"/>
    <p:sldId id="442" r:id="rId46"/>
    <p:sldId id="444" r:id="rId47"/>
    <p:sldId id="441" r:id="rId48"/>
    <p:sldId id="440" r:id="rId49"/>
    <p:sldId id="439" r:id="rId50"/>
    <p:sldId id="438" r:id="rId51"/>
    <p:sldId id="437" r:id="rId52"/>
    <p:sldId id="436" r:id="rId53"/>
    <p:sldId id="446" r:id="rId54"/>
    <p:sldId id="458" r:id="rId55"/>
    <p:sldId id="449" r:id="rId56"/>
    <p:sldId id="456" r:id="rId57"/>
    <p:sldId id="483" r:id="rId58"/>
    <p:sldId id="45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6E779-2B49-424F-9286-79402CBE4CE7}" v="1" dt="2025-10-09T10:28:30.2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104"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 Lahuis" userId="ebd5c8f2-e4a0-493e-b717-bf4b85ad9433" providerId="ADAL" clId="{BEC6E779-2B49-424F-9286-79402CBE4CE7}"/>
    <pc:docChg chg="custSel modSld">
      <pc:chgData name="Henk Lahuis" userId="ebd5c8f2-e4a0-493e-b717-bf4b85ad9433" providerId="ADAL" clId="{BEC6E779-2B49-424F-9286-79402CBE4CE7}" dt="2025-10-09T10:32:30.775" v="264" actId="1076"/>
      <pc:docMkLst>
        <pc:docMk/>
      </pc:docMkLst>
      <pc:sldChg chg="modSp mod">
        <pc:chgData name="Henk Lahuis" userId="ebd5c8f2-e4a0-493e-b717-bf4b85ad9433" providerId="ADAL" clId="{BEC6E779-2B49-424F-9286-79402CBE4CE7}" dt="2025-10-09T10:32:30.775" v="264" actId="1076"/>
        <pc:sldMkLst>
          <pc:docMk/>
          <pc:sldMk cId="556074928" sldId="329"/>
        </pc:sldMkLst>
        <pc:spChg chg="mod">
          <ac:chgData name="Henk Lahuis" userId="ebd5c8f2-e4a0-493e-b717-bf4b85ad9433" providerId="ADAL" clId="{BEC6E779-2B49-424F-9286-79402CBE4CE7}" dt="2025-10-09T10:32:30.775" v="264" actId="1076"/>
          <ac:spMkLst>
            <pc:docMk/>
            <pc:sldMk cId="556074928" sldId="32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nl-NL"/>
              <a:t>Klik om de stijl te bewerken</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1B80C674-7DFC-42FE-B9CD-82963CDB1557}"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2076456F-F47D-4F25-8053-2A695DA0CA7D}"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nl-NL"/>
              <a:t>Klik om de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D6C7379-69CC-4837-9905-BEBA22830C8A}"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nl-NL"/>
              <a:t>Klik om de stijl te bewerken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9EB8B7E-8AEE-4F10-BFEE-C999AD004D36}"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nl-NL"/>
              <a:t>Klik om de stijl te bewerken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Klik om de modelstijlen te bewerken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Klik om de modelstijlen te bewerken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Date Placeholder 2"/>
          <p:cNvSpPr>
            <a:spLocks noGrp="1"/>
          </p:cNvSpPr>
          <p:nvPr>
            <p:ph type="dt" sz="half" idx="10"/>
          </p:nvPr>
        </p:nvSpPr>
        <p:spPr/>
        <p:txBody>
          <a:bodyPr/>
          <a:lstStyle/>
          <a:p>
            <a:fld id="{8668F3F9-58BC-440B-B37B-805B9055EF92}" type="datetimeFigureOut">
              <a:rPr lang="en-US" dirty="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nl-NL"/>
              <a:t>Klik om de stijl te bewerken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Date Placeholder 2"/>
          <p:cNvSpPr>
            <a:spLocks noGrp="1"/>
          </p:cNvSpPr>
          <p:nvPr>
            <p:ph type="dt" sz="half" idx="10"/>
          </p:nvPr>
        </p:nvSpPr>
        <p:spPr/>
        <p:txBody>
          <a:bodyPr/>
          <a:lstStyle/>
          <a:p>
            <a:fld id="{0D5A53AF-48EA-489D-8260-9DCAB666386A}" type="datetimeFigureOut">
              <a:rPr lang="en-US" dirty="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l-NL"/>
              <a:t>Klik om de stijl te bewerken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20000" y="2505075"/>
            <a:ext cx="5025216"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Klik om de modelstijlen te bewerken</a:t>
            </a:r>
          </a:p>
        </p:txBody>
      </p:sp>
      <p:sp>
        <p:nvSpPr>
          <p:cNvPr id="6" name="Content Placeholder 5"/>
          <p:cNvSpPr>
            <a:spLocks noGrp="1"/>
          </p:cNvSpPr>
          <p:nvPr>
            <p:ph sz="quarter" idx="4"/>
          </p:nvPr>
        </p:nvSpPr>
        <p:spPr>
          <a:xfrm>
            <a:off x="6319840" y="2505075"/>
            <a:ext cx="503554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F7D1BD23-6E54-4D9D-AD88-A2813C73CC25}"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1471A834-4F3C-4AF9-9C74-05EC35A0F292}"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5/15/2026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704272" y="256906"/>
            <a:ext cx="1134752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
        <p:nvSpPr>
          <p:cNvPr id="6" name="Tijdelijke aanduiding voor inhoud 5"/>
          <p:cNvSpPr txBox="1">
            <a:spLocks noGrp="1"/>
          </p:cNvSpPr>
          <p:nvPr>
            <p:ph idx="1"/>
          </p:nvPr>
        </p:nvSpPr>
        <p:spPr>
          <a:xfrm>
            <a:off x="1115753" y="2036610"/>
            <a:ext cx="9413888" cy="1235210"/>
          </a:xfrm>
          <a:prstGeom prst="rect">
            <a:avLst/>
          </a:prstGeom>
          <a:noFill/>
        </p:spPr>
        <p:txBody>
          <a:bodyPr wrap="square" rtlCol="0">
            <a:spAutoFit/>
          </a:bodyPr>
          <a:lstStyle/>
          <a:p>
            <a:pPr marL="0" indent="0">
              <a:buNone/>
            </a:pPr>
            <a:r>
              <a:rPr lang="nl-NL" b="1" dirty="0">
                <a:solidFill>
                  <a:srgbClr val="FFFF00"/>
                </a:solidFill>
                <a:latin typeface="Arial" panose="020B0604020202020204" pitchFamily="34" charset="0"/>
                <a:cs typeface="Arial" panose="020B0604020202020204" pitchFamily="34" charset="0"/>
              </a:rPr>
              <a:t>Henk </a:t>
            </a:r>
            <a:r>
              <a:rPr lang="nl-NL" b="1" dirty="0" smtClean="0">
                <a:solidFill>
                  <a:srgbClr val="FFFF00"/>
                </a:solidFill>
                <a:latin typeface="Arial" panose="020B0604020202020204" pitchFamily="34" charset="0"/>
                <a:cs typeface="Arial" panose="020B0604020202020204" pitchFamily="34" charset="0"/>
              </a:rPr>
              <a:t>Lahuis</a:t>
            </a:r>
          </a:p>
          <a:p>
            <a:pPr marL="0" indent="0">
              <a:buNone/>
            </a:pPr>
            <a:endParaRPr lang="nl-NL" sz="800" b="1" dirty="0">
              <a:solidFill>
                <a:srgbClr val="FFFF00"/>
              </a:solidFill>
              <a:latin typeface="Arial" panose="020B0604020202020204" pitchFamily="34" charset="0"/>
              <a:cs typeface="Arial" panose="020B0604020202020204" pitchFamily="34" charset="0"/>
            </a:endParaRPr>
          </a:p>
          <a:p>
            <a:pPr marL="0" indent="0">
              <a:buNone/>
            </a:pPr>
            <a:r>
              <a:rPr lang="nl-NL" b="1" dirty="0" smtClean="0">
                <a:solidFill>
                  <a:srgbClr val="FFFF00"/>
                </a:solidFill>
                <a:latin typeface="Arial" panose="020B0604020202020204" pitchFamily="34" charset="0"/>
                <a:cs typeface="Arial" panose="020B0604020202020204" pitchFamily="34" charset="0"/>
              </a:rPr>
              <a:t>henk.lahuis@home.nl</a:t>
            </a:r>
            <a:endParaRPr lang="nl-NL" b="1" dirty="0">
              <a:solidFill>
                <a:srgbClr val="FFFF00"/>
              </a:solidFill>
              <a:latin typeface="Arial" panose="020B0604020202020204" pitchFamily="34" charset="0"/>
              <a:cs typeface="Arial" panose="020B0604020202020204" pitchFamily="34" charset="0"/>
            </a:endParaRPr>
          </a:p>
        </p:txBody>
      </p:sp>
      <p:pic>
        <p:nvPicPr>
          <p:cNvPr id="8" name="Afbeelding 7"/>
          <p:cNvPicPr/>
          <p:nvPr/>
        </p:nvPicPr>
        <p:blipFill>
          <a:blip r:embed="rId2" cstate="print">
            <a:extLst>
              <a:ext uri="{28A0092B-C50C-407E-A947-70E740481C1C}">
                <a14:useLocalDpi xmlns:a14="http://schemas.microsoft.com/office/drawing/2010/main" val="0"/>
              </a:ext>
            </a:extLst>
          </a:blip>
          <a:stretch>
            <a:fillRect/>
          </a:stretch>
        </p:blipFill>
        <p:spPr>
          <a:xfrm>
            <a:off x="1115753" y="4406005"/>
            <a:ext cx="1036320" cy="363220"/>
          </a:xfrm>
          <a:prstGeom prst="rect">
            <a:avLst/>
          </a:prstGeom>
        </p:spPr>
      </p:pic>
      <p:sp>
        <p:nvSpPr>
          <p:cNvPr id="9" name="Titel 1"/>
          <p:cNvSpPr txBox="1">
            <a:spLocks/>
          </p:cNvSpPr>
          <p:nvPr/>
        </p:nvSpPr>
        <p:spPr>
          <a:xfrm>
            <a:off x="995864" y="4818637"/>
            <a:ext cx="11055928" cy="744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2200" b="1" u="sng" dirty="0" smtClean="0">
                <a:solidFill>
                  <a:schemeClr val="tx1"/>
                </a:solidFill>
                <a:latin typeface="Arial" panose="020B0604020202020204" pitchFamily="34" charset="0"/>
                <a:cs typeface="Arial" panose="020B0604020202020204" pitchFamily="34" charset="0"/>
                <a:hlinkClick r:id="rId3"/>
              </a:rPr>
              <a:t>Creative </a:t>
            </a:r>
            <a:r>
              <a:rPr lang="nl-NL" sz="2200" b="1" u="sng" dirty="0">
                <a:solidFill>
                  <a:schemeClr val="tx1"/>
                </a:solidFill>
                <a:latin typeface="Arial" panose="020B0604020202020204" pitchFamily="34" charset="0"/>
                <a:cs typeface="Arial" panose="020B0604020202020204" pitchFamily="34" charset="0"/>
                <a:hlinkClick r:id="rId3"/>
              </a:rPr>
              <a:t>Commons Naamsvermelding-GelijkDelen 4.0 Internationaal-licentie</a:t>
            </a:r>
            <a:endParaRPr lang="nl-NL" sz="2200" b="1" dirty="0">
              <a:solidFill>
                <a:schemeClr val="tx1"/>
              </a:solidFill>
              <a:latin typeface="Arial" panose="020B0604020202020204" pitchFamily="34" charset="0"/>
              <a:cs typeface="Arial" panose="020B0604020202020204" pitchFamily="34" charset="0"/>
            </a:endParaRPr>
          </a:p>
        </p:txBody>
      </p:sp>
      <p:sp>
        <p:nvSpPr>
          <p:cNvPr id="10" name="Titel 1"/>
          <p:cNvSpPr txBox="1">
            <a:spLocks/>
          </p:cNvSpPr>
          <p:nvPr/>
        </p:nvSpPr>
        <p:spPr>
          <a:xfrm>
            <a:off x="2342089" y="4199162"/>
            <a:ext cx="6540222" cy="776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2800" b="1" dirty="0">
                <a:latin typeface="Arial" panose="020B0604020202020204" pitchFamily="34" charset="0"/>
                <a:cs typeface="Arial" panose="020B0604020202020204" pitchFamily="34" charset="0"/>
              </a:rPr>
              <a:t>Alles uit deze presentatie valt onder: </a:t>
            </a:r>
            <a:endParaRPr lang="nl-NL" sz="2800" dirty="0">
              <a:latin typeface="Arial" panose="020B0604020202020204" pitchFamily="34" charset="0"/>
              <a:cs typeface="Arial" panose="020B0604020202020204" pitchFamily="34" charset="0"/>
            </a:endParaRPr>
          </a:p>
        </p:txBody>
      </p:sp>
      <p:sp>
        <p:nvSpPr>
          <p:cNvPr id="7" name="Titel 1"/>
          <p:cNvSpPr txBox="1">
            <a:spLocks/>
          </p:cNvSpPr>
          <p:nvPr/>
        </p:nvSpPr>
        <p:spPr>
          <a:xfrm>
            <a:off x="1024128" y="5376824"/>
            <a:ext cx="11027664" cy="1076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1800" b="1" dirty="0">
                <a:latin typeface="Arial" panose="020B0604020202020204" pitchFamily="34" charset="0"/>
                <a:cs typeface="Arial" panose="020B0604020202020204" pitchFamily="34" charset="0"/>
              </a:rPr>
              <a:t>Alle informatie uit deze presentatie mag </a:t>
            </a:r>
            <a:r>
              <a:rPr lang="nl-NL" sz="1800" b="1" dirty="0" smtClean="0">
                <a:latin typeface="Arial" panose="020B0604020202020204" pitchFamily="34" charset="0"/>
                <a:cs typeface="Arial" panose="020B0604020202020204" pitchFamily="34" charset="0"/>
              </a:rPr>
              <a:t>worden gedeeld, </a:t>
            </a:r>
            <a:r>
              <a:rPr lang="nl-NL" sz="1800" b="1" dirty="0">
                <a:latin typeface="Arial" panose="020B0604020202020204" pitchFamily="34" charset="0"/>
                <a:cs typeface="Arial" panose="020B0604020202020204" pitchFamily="34" charset="0"/>
              </a:rPr>
              <a:t>gekopieerd, verspreid en </a:t>
            </a:r>
            <a:r>
              <a:rPr lang="nl-NL" sz="1800" b="1" dirty="0" smtClean="0">
                <a:latin typeface="Arial" panose="020B0604020202020204" pitchFamily="34" charset="0"/>
                <a:cs typeface="Arial" panose="020B0604020202020204" pitchFamily="34" charset="0"/>
              </a:rPr>
              <a:t>aangepast, </a:t>
            </a:r>
            <a:r>
              <a:rPr lang="nl-NL" sz="1800" b="1" dirty="0">
                <a:latin typeface="Arial" panose="020B0604020202020204" pitchFamily="34" charset="0"/>
                <a:cs typeface="Arial" panose="020B0604020202020204" pitchFamily="34" charset="0"/>
              </a:rPr>
              <a:t>zolang de oorspronkelijke maker Henk Lahuis op de juiste manier wordt erkend.  </a:t>
            </a:r>
          </a:p>
        </p:txBody>
      </p:sp>
      <p:sp>
        <p:nvSpPr>
          <p:cNvPr id="13" name="Tijdelijke aanduiding voor inhoud 5"/>
          <p:cNvSpPr txBox="1">
            <a:spLocks/>
          </p:cNvSpPr>
          <p:nvPr/>
        </p:nvSpPr>
        <p:spPr>
          <a:xfrm>
            <a:off x="1115753" y="3558339"/>
            <a:ext cx="3730752" cy="4801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b="1" dirty="0" smtClean="0">
                <a:solidFill>
                  <a:srgbClr val="FFFF00"/>
                </a:solidFill>
                <a:latin typeface="Arial" panose="020B0604020202020204" pitchFamily="34" charset="0"/>
                <a:cs typeface="Arial" panose="020B0604020202020204" pitchFamily="34" charset="0"/>
              </a:rPr>
              <a:t>versie 15 mei 2026 </a:t>
            </a:r>
            <a:endParaRPr lang="nl-NL"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06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0354" y="5029201"/>
            <a:ext cx="10510774" cy="1463040"/>
          </a:xfrm>
        </p:spPr>
        <p:txBody>
          <a:bodyPr>
            <a:noAutofit/>
          </a:bodyPr>
          <a:lstStyle/>
          <a:p>
            <a:pPr marL="0" indent="0">
              <a:buNone/>
            </a:pPr>
            <a:r>
              <a:rPr lang="nl-NL" sz="2300" dirty="0" smtClean="0">
                <a:latin typeface="Arial" panose="020B0604020202020204" pitchFamily="34" charset="0"/>
                <a:cs typeface="Arial" panose="020B0604020202020204" pitchFamily="34" charset="0"/>
              </a:rPr>
              <a:t>De </a:t>
            </a:r>
            <a:r>
              <a:rPr lang="nl-NL" sz="2300" dirty="0">
                <a:latin typeface="Arial" panose="020B0604020202020204" pitchFamily="34" charset="0"/>
                <a:cs typeface="Arial" panose="020B0604020202020204" pitchFamily="34" charset="0"/>
              </a:rPr>
              <a:t>speciale relativiteitstheorie geeft </a:t>
            </a:r>
            <a:r>
              <a:rPr lang="nl-NL" sz="2300" dirty="0" smtClean="0">
                <a:latin typeface="Arial" panose="020B0604020202020204" pitchFamily="34" charset="0"/>
                <a:cs typeface="Arial" panose="020B0604020202020204" pitchFamily="34" charset="0"/>
              </a:rPr>
              <a:t>aan, des </a:t>
            </a:r>
            <a:r>
              <a:rPr lang="nl-NL" sz="2300" dirty="0">
                <a:latin typeface="Arial" panose="020B0604020202020204" pitchFamily="34" charset="0"/>
                <a:cs typeface="Arial" panose="020B0604020202020204" pitchFamily="34" charset="0"/>
              </a:rPr>
              <a:t>te sneller </a:t>
            </a:r>
            <a:r>
              <a:rPr lang="nl-NL" sz="2300" dirty="0" smtClean="0">
                <a:latin typeface="Arial" panose="020B0604020202020204" pitchFamily="34" charset="0"/>
                <a:cs typeface="Arial" panose="020B0604020202020204" pitchFamily="34" charset="0"/>
              </a:rPr>
              <a:t>jij gaat </a:t>
            </a:r>
            <a:r>
              <a:rPr lang="nl-NL" sz="2300" dirty="0" smtClean="0">
                <a:solidFill>
                  <a:srgbClr val="92D050"/>
                </a:solidFill>
                <a:latin typeface="Arial" panose="020B0604020202020204" pitchFamily="34" charset="0"/>
                <a:cs typeface="Arial" panose="020B0604020202020204" pitchFamily="34" charset="0"/>
              </a:rPr>
              <a:t>(bijvoorbeeld met bovenstaande raket)</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jouw tijd langzamer verloopt. Ga je net zo snel als het licht </a:t>
            </a:r>
            <a:r>
              <a:rPr lang="nl-NL" sz="2300" dirty="0" smtClean="0">
                <a:solidFill>
                  <a:srgbClr val="92D050"/>
                </a:solidFill>
                <a:latin typeface="Arial" panose="020B0604020202020204" pitchFamily="34" charset="0"/>
                <a:cs typeface="Arial" panose="020B0604020202020204" pitchFamily="34" charset="0"/>
              </a:rPr>
              <a:t>(de waarde 1 op de horizontale </a:t>
            </a:r>
            <a:r>
              <a:rPr lang="nl-NL" sz="2300" dirty="0">
                <a:solidFill>
                  <a:srgbClr val="92D050"/>
                </a:solidFill>
                <a:latin typeface="Arial" panose="020B0604020202020204" pitchFamily="34" charset="0"/>
                <a:cs typeface="Arial" panose="020B0604020202020204" pitchFamily="34" charset="0"/>
              </a:rPr>
              <a:t>balk) </a:t>
            </a:r>
            <a:r>
              <a:rPr lang="nl-NL" sz="2300" dirty="0">
                <a:latin typeface="Arial" panose="020B0604020202020204" pitchFamily="34" charset="0"/>
                <a:cs typeface="Arial" panose="020B0604020202020204" pitchFamily="34" charset="0"/>
              </a:rPr>
              <a:t>dan loopt de </a:t>
            </a:r>
            <a:r>
              <a:rPr lang="nl-NL" sz="2300" dirty="0" smtClean="0">
                <a:latin typeface="Arial" panose="020B0604020202020204" pitchFamily="34" charset="0"/>
                <a:cs typeface="Arial" panose="020B0604020202020204" pitchFamily="34" charset="0"/>
              </a:rPr>
              <a:t>tijddilatatie </a:t>
            </a:r>
            <a:r>
              <a:rPr lang="nl-NL" sz="2300" dirty="0" smtClean="0">
                <a:solidFill>
                  <a:srgbClr val="92D050"/>
                </a:solidFill>
                <a:latin typeface="Arial" panose="020B0604020202020204" pitchFamily="34" charset="0"/>
                <a:cs typeface="Arial" panose="020B0604020202020204" pitchFamily="34" charset="0"/>
              </a:rPr>
              <a:t>(rode lijn) </a:t>
            </a:r>
            <a:r>
              <a:rPr lang="nl-NL" sz="2300" dirty="0" smtClean="0">
                <a:latin typeface="Arial" panose="020B0604020202020204" pitchFamily="34" charset="0"/>
                <a:cs typeface="Arial" panose="020B0604020202020204" pitchFamily="34" charset="0"/>
              </a:rPr>
              <a:t>naar </a:t>
            </a:r>
            <a:r>
              <a:rPr lang="nl-NL" sz="2300" dirty="0">
                <a:latin typeface="Arial" panose="020B0604020202020204" pitchFamily="34" charset="0"/>
                <a:cs typeface="Arial" panose="020B0604020202020204" pitchFamily="34" charset="0"/>
              </a:rPr>
              <a:t>boven tot in het oneindige, </a:t>
            </a:r>
            <a:r>
              <a:rPr lang="nl-NL" sz="2300" b="1" dirty="0">
                <a:solidFill>
                  <a:srgbClr val="FFFF00"/>
                </a:solidFill>
                <a:latin typeface="Arial" panose="020B0604020202020204" pitchFamily="34" charset="0"/>
                <a:cs typeface="Arial" panose="020B0604020202020204" pitchFamily="34" charset="0"/>
              </a:rPr>
              <a:t>waar jouw tijd stil komt te staan</a:t>
            </a:r>
            <a:r>
              <a:rPr lang="nl-NL" sz="2300" dirty="0">
                <a:latin typeface="Arial" panose="020B0604020202020204" pitchFamily="34" charset="0"/>
                <a:cs typeface="Arial" panose="020B0604020202020204" pitchFamily="34" charset="0"/>
              </a:rPr>
              <a:t>. </a:t>
            </a:r>
          </a:p>
          <a:p>
            <a:pPr marL="0" indent="0">
              <a:buNone/>
            </a:pP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pic>
        <p:nvPicPr>
          <p:cNvPr id="5" name="Afbeelding 4"/>
          <p:cNvPicPr/>
          <p:nvPr/>
        </p:nvPicPr>
        <p:blipFill>
          <a:blip r:embed="rId2">
            <a:extLst>
              <a:ext uri="{28A0092B-C50C-407E-A947-70E740481C1C}">
                <a14:useLocalDpi xmlns:a14="http://schemas.microsoft.com/office/drawing/2010/main" val="0"/>
              </a:ext>
            </a:extLst>
          </a:blip>
          <a:stretch>
            <a:fillRect/>
          </a:stretch>
        </p:blipFill>
        <p:spPr>
          <a:xfrm>
            <a:off x="900938" y="963128"/>
            <a:ext cx="4457446" cy="3928912"/>
          </a:xfrm>
          <a:prstGeom prst="rect">
            <a:avLst/>
          </a:prstGeom>
        </p:spPr>
      </p:pic>
      <p:sp>
        <p:nvSpPr>
          <p:cNvPr id="2" name="Rechthoek 1"/>
          <p:cNvSpPr/>
          <p:nvPr/>
        </p:nvSpPr>
        <p:spPr>
          <a:xfrm>
            <a:off x="8363688" y="889976"/>
            <a:ext cx="3953280" cy="446276"/>
          </a:xfrm>
          <a:prstGeom prst="rect">
            <a:avLst/>
          </a:prstGeom>
        </p:spPr>
        <p:txBody>
          <a:bodyPr wrap="square">
            <a:spAutoFit/>
          </a:bodyPr>
          <a:lstStyle/>
          <a:p>
            <a:r>
              <a:rPr lang="nl-NL" sz="2300" b="1" dirty="0">
                <a:solidFill>
                  <a:schemeClr val="bg1"/>
                </a:solidFill>
                <a:latin typeface="Arial" panose="020B0604020202020204" pitchFamily="34" charset="0"/>
                <a:cs typeface="Arial" panose="020B0604020202020204" pitchFamily="34" charset="0"/>
              </a:rPr>
              <a:t>∆t = ∆</a:t>
            </a:r>
            <a:r>
              <a:rPr lang="nl-NL" sz="2300" b="1" dirty="0" err="1">
                <a:solidFill>
                  <a:schemeClr val="bg1"/>
                </a:solidFill>
                <a:latin typeface="Arial" panose="020B0604020202020204" pitchFamily="34" charset="0"/>
                <a:cs typeface="Arial" panose="020B0604020202020204" pitchFamily="34" charset="0"/>
              </a:rPr>
              <a:t>t</a:t>
            </a:r>
            <a:r>
              <a:rPr lang="nl-NL" sz="2300" b="1" baseline="-25000" dirty="0" err="1">
                <a:solidFill>
                  <a:schemeClr val="bg1"/>
                </a:solidFill>
                <a:latin typeface="Arial" panose="020B0604020202020204" pitchFamily="34" charset="0"/>
                <a:cs typeface="Arial" panose="020B0604020202020204" pitchFamily="34" charset="0"/>
              </a:rPr>
              <a:t>o</a:t>
            </a:r>
            <a:r>
              <a:rPr lang="nl-NL" sz="2300" b="1" dirty="0">
                <a:solidFill>
                  <a:schemeClr val="bg1"/>
                </a:solidFill>
                <a:latin typeface="Arial" panose="020B0604020202020204" pitchFamily="34" charset="0"/>
                <a:cs typeface="Arial" panose="020B0604020202020204" pitchFamily="34" charset="0"/>
              </a:rPr>
              <a:t>/√(1-v²/c²</a:t>
            </a:r>
            <a:r>
              <a:rPr lang="nl-NL" sz="2300" b="1" dirty="0" smtClean="0">
                <a:solidFill>
                  <a:schemeClr val="bg1"/>
                </a:solidFill>
                <a:latin typeface="Arial" panose="020B0604020202020204" pitchFamily="34" charset="0"/>
                <a:cs typeface="Arial" panose="020B0604020202020204" pitchFamily="34" charset="0"/>
              </a:rPr>
              <a:t>)</a:t>
            </a:r>
            <a:endParaRPr lang="nl-NL" sz="2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989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41248" y="1604900"/>
            <a:ext cx="10753344" cy="4512436"/>
          </a:xfrm>
        </p:spPr>
        <p:txBody>
          <a:bodyPr>
            <a:normAutofit lnSpcReduction="10000"/>
          </a:bodyPr>
          <a:lstStyle/>
          <a:p>
            <a:pPr marL="0" indent="0">
              <a:buNone/>
            </a:pPr>
            <a:r>
              <a:rPr lang="nl-NL" sz="2300" dirty="0" smtClean="0">
                <a:latin typeface="Arial" panose="020B0604020202020204" pitchFamily="34" charset="0"/>
                <a:cs typeface="Arial" panose="020B0604020202020204" pitchFamily="34" charset="0"/>
              </a:rPr>
              <a:t>De Duitse wiskundige </a:t>
            </a:r>
            <a:r>
              <a:rPr lang="nl-NL" sz="2300" b="1" dirty="0" smtClean="0">
                <a:solidFill>
                  <a:srgbClr val="FFFF00"/>
                </a:solidFill>
                <a:latin typeface="Arial" panose="020B0604020202020204" pitchFamily="34" charset="0"/>
                <a:cs typeface="Arial" panose="020B0604020202020204" pitchFamily="34" charset="0"/>
              </a:rPr>
              <a:t>Herman Minkowski </a:t>
            </a:r>
            <a:r>
              <a:rPr lang="nl-NL" sz="2300" dirty="0" smtClean="0">
                <a:latin typeface="Arial" panose="020B0604020202020204" pitchFamily="34" charset="0"/>
                <a:cs typeface="Arial" panose="020B0604020202020204" pitchFamily="34" charset="0"/>
              </a:rPr>
              <a:t>vertaalde </a:t>
            </a:r>
            <a:r>
              <a:rPr lang="nl-NL" sz="2300" dirty="0">
                <a:latin typeface="Arial" panose="020B0604020202020204" pitchFamily="34" charset="0"/>
                <a:cs typeface="Arial" panose="020B0604020202020204" pitchFamily="34" charset="0"/>
              </a:rPr>
              <a:t>in</a:t>
            </a:r>
            <a:r>
              <a:rPr lang="nl-NL" sz="2300" b="1" dirty="0">
                <a:latin typeface="Arial" panose="020B0604020202020204" pitchFamily="34" charset="0"/>
                <a:cs typeface="Arial" panose="020B0604020202020204" pitchFamily="34" charset="0"/>
              </a:rPr>
              <a:t> </a:t>
            </a:r>
            <a:r>
              <a:rPr lang="nl-NL" sz="2300" b="1" dirty="0">
                <a:solidFill>
                  <a:srgbClr val="FFFF00"/>
                </a:solidFill>
                <a:latin typeface="Arial" panose="020B0604020202020204" pitchFamily="34" charset="0"/>
                <a:cs typeface="Arial" panose="020B0604020202020204" pitchFamily="34" charset="0"/>
              </a:rPr>
              <a:t>1908</a:t>
            </a:r>
            <a:r>
              <a:rPr lang="nl-NL" sz="2300" dirty="0">
                <a:latin typeface="Arial" panose="020B0604020202020204" pitchFamily="34" charset="0"/>
                <a:cs typeface="Arial" panose="020B0604020202020204" pitchFamily="34" charset="0"/>
              </a:rPr>
              <a:t> de speciale relativiteitstheorie van Einstein uit 1905 naar een wiskundige ruimtetijd, waarin </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de drie dimensies ruimte (lengte, hoogte en breedte) met één dimensie </a:t>
            </a:r>
            <a:r>
              <a:rPr lang="nl-NL" sz="2300" dirty="0" smtClean="0">
                <a:latin typeface="Arial" panose="020B0604020202020204" pitchFamily="34" charset="0"/>
                <a:cs typeface="Arial" panose="020B0604020202020204" pitchFamily="34" charset="0"/>
              </a:rPr>
              <a:t>tijd samen een vierdimensionale ruimtetijd vormen. </a:t>
            </a:r>
            <a:r>
              <a:rPr lang="nl-NL" sz="2300" dirty="0">
                <a:latin typeface="Arial" panose="020B0604020202020204" pitchFamily="34" charset="0"/>
                <a:cs typeface="Arial" panose="020B0604020202020204" pitchFamily="34" charset="0"/>
              </a:rPr>
              <a:t>Naast een </a:t>
            </a:r>
            <a:r>
              <a:rPr lang="nl-NL" sz="2300" b="1" dirty="0">
                <a:solidFill>
                  <a:srgbClr val="FFFF00"/>
                </a:solidFill>
                <a:latin typeface="Arial" panose="020B0604020202020204" pitchFamily="34" charset="0"/>
                <a:cs typeface="Arial" panose="020B0604020202020204" pitchFamily="34" charset="0"/>
              </a:rPr>
              <a:t>x-as</a:t>
            </a:r>
            <a:r>
              <a:rPr lang="nl-NL" sz="2300" dirty="0">
                <a:latin typeface="Arial" panose="020B0604020202020204" pitchFamily="34" charset="0"/>
                <a:cs typeface="Arial" panose="020B0604020202020204" pitchFamily="34" charset="0"/>
              </a:rPr>
              <a:t>, </a:t>
            </a:r>
            <a:r>
              <a:rPr lang="nl-NL" sz="2300" dirty="0" smtClean="0">
                <a:latin typeface="Arial" panose="020B0604020202020204" pitchFamily="34" charset="0"/>
                <a:cs typeface="Arial" panose="020B0604020202020204" pitchFamily="34" charset="0"/>
              </a:rPr>
              <a:t>een </a:t>
            </a:r>
            <a:r>
              <a:rPr lang="nl-NL" sz="2300" b="1" dirty="0" smtClean="0">
                <a:solidFill>
                  <a:srgbClr val="FFFF00"/>
                </a:solidFill>
                <a:latin typeface="Arial" panose="020B0604020202020204" pitchFamily="34" charset="0"/>
                <a:cs typeface="Arial" panose="020B0604020202020204" pitchFamily="34" charset="0"/>
              </a:rPr>
              <a:t>y-as</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en een </a:t>
            </a:r>
            <a:r>
              <a:rPr lang="nl-NL" sz="2300" b="1" dirty="0">
                <a:solidFill>
                  <a:srgbClr val="FFFF00"/>
                </a:solidFill>
                <a:latin typeface="Arial" panose="020B0604020202020204" pitchFamily="34" charset="0"/>
                <a:cs typeface="Arial" panose="020B0604020202020204" pitchFamily="34" charset="0"/>
              </a:rPr>
              <a:t>z-as</a:t>
            </a:r>
            <a:r>
              <a:rPr lang="nl-NL" sz="2300" dirty="0">
                <a:latin typeface="Arial" panose="020B0604020202020204" pitchFamily="34" charset="0"/>
                <a:cs typeface="Arial" panose="020B0604020202020204" pitchFamily="34" charset="0"/>
              </a:rPr>
              <a:t> bedacht hij een vierde as in de vorm van een </a:t>
            </a:r>
            <a:r>
              <a:rPr lang="nl-NL" sz="2300" b="1" dirty="0">
                <a:solidFill>
                  <a:srgbClr val="FFFF00"/>
                </a:solidFill>
                <a:latin typeface="Arial" panose="020B0604020202020204" pitchFamily="34" charset="0"/>
                <a:cs typeface="Arial" panose="020B0604020202020204" pitchFamily="34" charset="0"/>
              </a:rPr>
              <a:t>ct-as</a:t>
            </a:r>
            <a:r>
              <a:rPr lang="nl-NL" sz="2300" dirty="0">
                <a:latin typeface="Arial" panose="020B0604020202020204" pitchFamily="34" charset="0"/>
                <a:cs typeface="Arial" panose="020B0604020202020204" pitchFamily="34" charset="0"/>
              </a:rPr>
              <a:t>, waarbij de snelheid van het licht </a:t>
            </a:r>
            <a:r>
              <a:rPr lang="nl-NL" sz="2300" dirty="0" smtClean="0">
                <a:latin typeface="Arial" panose="020B0604020202020204" pitchFamily="34" charset="0"/>
                <a:cs typeface="Arial" panose="020B0604020202020204" pitchFamily="34" charset="0"/>
              </a:rPr>
              <a:t>werd vermenigvuldigd </a:t>
            </a:r>
            <a:r>
              <a:rPr lang="nl-NL" sz="2300" dirty="0">
                <a:latin typeface="Arial" panose="020B0604020202020204" pitchFamily="34" charset="0"/>
                <a:cs typeface="Arial" panose="020B0604020202020204" pitchFamily="34" charset="0"/>
              </a:rPr>
              <a:t>met de tijd. Wiskundig aangeduid </a:t>
            </a:r>
            <a:r>
              <a:rPr lang="nl-NL" sz="2300" dirty="0" smtClean="0">
                <a:latin typeface="Arial" panose="020B0604020202020204" pitchFamily="34" charset="0"/>
                <a:cs typeface="Arial" panose="020B0604020202020204" pitchFamily="34" charset="0"/>
              </a:rPr>
              <a:t>met:</a:t>
            </a:r>
          </a:p>
          <a:p>
            <a:pPr marL="0" indent="0">
              <a:buNone/>
            </a:pPr>
            <a:r>
              <a:rPr lang="nl-NL" sz="2300" b="1" i="1" dirty="0" smtClean="0">
                <a:solidFill>
                  <a:srgbClr val="FFFF00"/>
                </a:solidFill>
                <a:latin typeface="Arial" panose="020B0604020202020204" pitchFamily="34" charset="0"/>
                <a:cs typeface="Arial" panose="020B0604020202020204" pitchFamily="34" charset="0"/>
              </a:rPr>
              <a:t>(</a:t>
            </a:r>
            <a:r>
              <a:rPr lang="nl-NL" sz="2300" b="1" i="1" dirty="0">
                <a:solidFill>
                  <a:srgbClr val="FFFF00"/>
                </a:solidFill>
                <a:latin typeface="Arial" panose="020B0604020202020204" pitchFamily="34" charset="0"/>
                <a:cs typeface="Arial" panose="020B0604020202020204" pitchFamily="34" charset="0"/>
              </a:rPr>
              <a:t>ct , x , y , </a:t>
            </a:r>
            <a:r>
              <a:rPr lang="nl-NL" sz="2300" b="1" i="1" dirty="0" err="1">
                <a:solidFill>
                  <a:srgbClr val="FFFF00"/>
                </a:solidFill>
                <a:latin typeface="Arial" panose="020B0604020202020204" pitchFamily="34" charset="0"/>
                <a:cs typeface="Arial" panose="020B0604020202020204" pitchFamily="34" charset="0"/>
              </a:rPr>
              <a:t>z</a:t>
            </a:r>
            <a:r>
              <a:rPr lang="nl-NL" sz="2300" b="1" i="1" dirty="0" smtClean="0">
                <a:solidFill>
                  <a:srgbClr val="FFFF00"/>
                </a:solidFill>
                <a:latin typeface="Arial" panose="020B0604020202020204" pitchFamily="34" charset="0"/>
                <a:cs typeface="Arial" panose="020B0604020202020204" pitchFamily="34" charset="0"/>
              </a:rPr>
              <a:t>) = (</a:t>
            </a:r>
            <a:r>
              <a:rPr lang="nl-NL" sz="2300" b="1" i="1" dirty="0">
                <a:solidFill>
                  <a:srgbClr val="FFFF00"/>
                </a:solidFill>
                <a:latin typeface="Arial" panose="020B0604020202020204" pitchFamily="34" charset="0"/>
                <a:cs typeface="Arial" panose="020B0604020202020204" pitchFamily="34" charset="0"/>
              </a:rPr>
              <a:t>x</a:t>
            </a:r>
            <a:r>
              <a:rPr lang="nl-NL" sz="2300" b="1" i="1" baseline="-25000" dirty="0">
                <a:solidFill>
                  <a:srgbClr val="FFFF00"/>
                </a:solidFill>
                <a:latin typeface="Arial" panose="020B0604020202020204" pitchFamily="34" charset="0"/>
                <a:cs typeface="Arial" panose="020B0604020202020204" pitchFamily="34" charset="0"/>
              </a:rPr>
              <a:t>0 </a:t>
            </a:r>
            <a:r>
              <a:rPr lang="nl-NL" sz="2300" b="1" i="1" dirty="0">
                <a:solidFill>
                  <a:srgbClr val="FFFF00"/>
                </a:solidFill>
                <a:latin typeface="Arial" panose="020B0604020202020204" pitchFamily="34" charset="0"/>
                <a:cs typeface="Arial" panose="020B0604020202020204" pitchFamily="34" charset="0"/>
              </a:rPr>
              <a:t>, x</a:t>
            </a:r>
            <a:r>
              <a:rPr lang="nl-NL" sz="2300" b="1" i="1" baseline="-25000" dirty="0">
                <a:solidFill>
                  <a:srgbClr val="FFFF00"/>
                </a:solidFill>
                <a:latin typeface="Arial" panose="020B0604020202020204" pitchFamily="34" charset="0"/>
                <a:cs typeface="Arial" panose="020B0604020202020204" pitchFamily="34" charset="0"/>
              </a:rPr>
              <a:t>1 </a:t>
            </a:r>
            <a:r>
              <a:rPr lang="nl-NL" sz="2300" b="1" i="1" dirty="0">
                <a:solidFill>
                  <a:srgbClr val="FFFF00"/>
                </a:solidFill>
                <a:latin typeface="Arial" panose="020B0604020202020204" pitchFamily="34" charset="0"/>
                <a:cs typeface="Arial" panose="020B0604020202020204" pitchFamily="34" charset="0"/>
              </a:rPr>
              <a:t>, x</a:t>
            </a:r>
            <a:r>
              <a:rPr lang="nl-NL" sz="2300" b="1" i="1" baseline="-25000" dirty="0">
                <a:solidFill>
                  <a:srgbClr val="FFFF00"/>
                </a:solidFill>
                <a:latin typeface="Arial" panose="020B0604020202020204" pitchFamily="34" charset="0"/>
                <a:cs typeface="Arial" panose="020B0604020202020204" pitchFamily="34" charset="0"/>
              </a:rPr>
              <a:t>2 </a:t>
            </a:r>
            <a:r>
              <a:rPr lang="nl-NL" sz="2300" b="1" i="1" dirty="0">
                <a:solidFill>
                  <a:srgbClr val="FFFF00"/>
                </a:solidFill>
                <a:latin typeface="Arial" panose="020B0604020202020204" pitchFamily="34" charset="0"/>
                <a:cs typeface="Arial" panose="020B0604020202020204" pitchFamily="34" charset="0"/>
              </a:rPr>
              <a:t>, x</a:t>
            </a:r>
            <a:r>
              <a:rPr lang="nl-NL" sz="2300" b="1" i="1" baseline="-25000" dirty="0">
                <a:solidFill>
                  <a:srgbClr val="FFFF00"/>
                </a:solidFill>
                <a:latin typeface="Arial" panose="020B0604020202020204" pitchFamily="34" charset="0"/>
                <a:cs typeface="Arial" panose="020B0604020202020204" pitchFamily="34" charset="0"/>
              </a:rPr>
              <a:t>3</a:t>
            </a:r>
            <a:r>
              <a:rPr lang="nl-NL" sz="2300" b="1" i="1" dirty="0" smtClean="0">
                <a:solidFill>
                  <a:srgbClr val="FFFF00"/>
                </a:solidFill>
                <a:latin typeface="Arial" panose="020B0604020202020204" pitchFamily="34" charset="0"/>
                <a:cs typeface="Arial" panose="020B0604020202020204" pitchFamily="34" charset="0"/>
              </a:rPr>
              <a:t>). </a:t>
            </a:r>
          </a:p>
          <a:p>
            <a:pPr marL="0" indent="0">
              <a:buNone/>
            </a:pPr>
            <a:endParaRPr lang="nl-NL" sz="800" b="1" i="1" dirty="0">
              <a:solidFill>
                <a:srgbClr val="FFFF00"/>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Daarnaast </a:t>
            </a:r>
            <a:r>
              <a:rPr lang="nl-NL" sz="2300" dirty="0">
                <a:solidFill>
                  <a:schemeClr val="tx1"/>
                </a:solidFill>
                <a:latin typeface="Arial" panose="020B0604020202020204" pitchFamily="34" charset="0"/>
                <a:cs typeface="Arial" panose="020B0604020202020204" pitchFamily="34" charset="0"/>
              </a:rPr>
              <a:t>bedacht hij dat deze vier vectoren (</a:t>
            </a:r>
            <a:r>
              <a:rPr lang="nl-NL" sz="2300" dirty="0" smtClean="0">
                <a:solidFill>
                  <a:schemeClr val="tx1"/>
                </a:solidFill>
                <a:latin typeface="Arial" panose="020B0604020202020204" pitchFamily="34" charset="0"/>
                <a:cs typeface="Arial" panose="020B0604020202020204" pitchFamily="34" charset="0"/>
              </a:rPr>
              <a:t>aangeduid </a:t>
            </a:r>
            <a:r>
              <a:rPr lang="nl-NL" sz="2300" dirty="0">
                <a:solidFill>
                  <a:schemeClr val="tx1"/>
                </a:solidFill>
                <a:latin typeface="Arial" panose="020B0604020202020204" pitchFamily="34" charset="0"/>
                <a:cs typeface="Arial" panose="020B0604020202020204" pitchFamily="34" charset="0"/>
              </a:rPr>
              <a:t>met x) onderling uitwisselbaar zouden </a:t>
            </a:r>
            <a:r>
              <a:rPr lang="nl-NL" sz="2300" dirty="0" smtClean="0">
                <a:solidFill>
                  <a:schemeClr val="tx1"/>
                </a:solidFill>
                <a:latin typeface="Arial" panose="020B0604020202020204" pitchFamily="34" charset="0"/>
                <a:cs typeface="Arial" panose="020B0604020202020204" pitchFamily="34" charset="0"/>
              </a:rPr>
              <a:t>zijn.</a:t>
            </a:r>
            <a:r>
              <a:rPr lang="nl-NL" sz="2300" b="1" dirty="0" smtClean="0">
                <a:solidFill>
                  <a:srgbClr val="92D050"/>
                </a:solidFill>
                <a:latin typeface="Arial" panose="020B0604020202020204" pitchFamily="34" charset="0"/>
                <a:cs typeface="Arial" panose="020B0604020202020204" pitchFamily="34" charset="0"/>
              </a:rPr>
              <a:t> </a:t>
            </a:r>
            <a:endParaRPr lang="nl-NL" sz="2300" b="1" dirty="0">
              <a:solidFill>
                <a:srgbClr val="92D050"/>
              </a:solidFill>
              <a:latin typeface="Arial" panose="020B0604020202020204" pitchFamily="34" charset="0"/>
              <a:cs typeface="Arial" panose="020B0604020202020204" pitchFamily="34" charset="0"/>
            </a:endParaRP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Volgens Minkowski is </a:t>
            </a:r>
            <a:r>
              <a:rPr lang="nl-NL" sz="2300" dirty="0">
                <a:solidFill>
                  <a:schemeClr val="tx1"/>
                </a:solidFill>
                <a:latin typeface="Arial" panose="020B0604020202020204" pitchFamily="34" charset="0"/>
                <a:cs typeface="Arial" panose="020B0604020202020204" pitchFamily="34" charset="0"/>
              </a:rPr>
              <a:t>het heelal </a:t>
            </a:r>
            <a:r>
              <a:rPr lang="nl-NL" sz="2300" dirty="0" smtClean="0">
                <a:solidFill>
                  <a:schemeClr val="tx1"/>
                </a:solidFill>
                <a:latin typeface="Arial" panose="020B0604020202020204" pitchFamily="34" charset="0"/>
                <a:cs typeface="Arial" panose="020B0604020202020204" pitchFamily="34" charset="0"/>
              </a:rPr>
              <a:t>opgebouwd uit deze </a:t>
            </a:r>
            <a:r>
              <a:rPr lang="nl-NL" sz="2300" dirty="0">
                <a:solidFill>
                  <a:schemeClr val="tx1"/>
                </a:solidFill>
                <a:latin typeface="Arial" panose="020B0604020202020204" pitchFamily="34" charset="0"/>
                <a:cs typeface="Arial" panose="020B0604020202020204" pitchFamily="34" charset="0"/>
              </a:rPr>
              <a:t>vierdimensionale </a:t>
            </a:r>
            <a:r>
              <a:rPr lang="nl-NL" sz="2300" dirty="0" smtClean="0">
                <a:solidFill>
                  <a:schemeClr val="tx1"/>
                </a:solidFill>
                <a:latin typeface="Arial" panose="020B0604020202020204" pitchFamily="34" charset="0"/>
                <a:cs typeface="Arial" panose="020B0604020202020204" pitchFamily="34" charset="0"/>
              </a:rPr>
              <a:t>ruimtetijd en bedacht Einstein in 2015 dat zwaartekracht een gekromde vierdimensionale ruimtetijd is.</a:t>
            </a:r>
            <a:endParaRPr lang="nl-NL" sz="2300" dirty="0">
              <a:latin typeface="Arial" panose="020B0604020202020204" pitchFamily="34" charset="0"/>
              <a:cs typeface="Arial" panose="020B0604020202020204" pitchFamily="34" charset="0"/>
            </a:endParaRPr>
          </a:p>
        </p:txBody>
      </p:sp>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5948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77837" y="1601130"/>
            <a:ext cx="11180251" cy="1942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b="1" dirty="0" smtClean="0">
                <a:solidFill>
                  <a:srgbClr val="FFFF00"/>
                </a:solidFill>
                <a:latin typeface="Arial" panose="020B0604020202020204" pitchFamily="34" charset="0"/>
                <a:cs typeface="Arial" panose="020B0604020202020204" pitchFamily="34" charset="0"/>
              </a:rPr>
              <a:t>Algemene relativiteitstheorie </a:t>
            </a:r>
            <a:r>
              <a:rPr lang="nl-NL" sz="2300" dirty="0" smtClean="0">
                <a:latin typeface="Arial" panose="020B0604020202020204" pitchFamily="34" charset="0"/>
                <a:cs typeface="Arial" panose="020B0604020202020204" pitchFamily="34" charset="0"/>
              </a:rPr>
              <a:t>van </a:t>
            </a:r>
            <a:r>
              <a:rPr lang="nl-NL" sz="2300" b="1" dirty="0" smtClean="0">
                <a:solidFill>
                  <a:srgbClr val="FFFF00"/>
                </a:solidFill>
                <a:latin typeface="Arial" panose="020B0604020202020204" pitchFamily="34" charset="0"/>
                <a:cs typeface="Arial" panose="020B0604020202020204" pitchFamily="34" charset="0"/>
              </a:rPr>
              <a:t>Albert Einstein </a:t>
            </a:r>
            <a:r>
              <a:rPr lang="nl-NL" sz="2300" dirty="0" smtClean="0">
                <a:latin typeface="Arial" panose="020B0604020202020204" pitchFamily="34" charset="0"/>
                <a:cs typeface="Arial" panose="020B0604020202020204" pitchFamily="34" charset="0"/>
              </a:rPr>
              <a:t>uit </a:t>
            </a:r>
            <a:r>
              <a:rPr lang="nl-NL" sz="2300" b="1" dirty="0" smtClean="0">
                <a:solidFill>
                  <a:srgbClr val="FFFF00"/>
                </a:solidFill>
                <a:latin typeface="Arial" panose="020B0604020202020204" pitchFamily="34" charset="0"/>
                <a:cs typeface="Arial" panose="020B0604020202020204" pitchFamily="34" charset="0"/>
              </a:rPr>
              <a:t>1915</a:t>
            </a:r>
            <a:r>
              <a:rPr lang="nl-NL" sz="2300" dirty="0" smtClean="0">
                <a:latin typeface="Arial" panose="020B0604020202020204" pitchFamily="34" charset="0"/>
                <a:cs typeface="Arial" panose="020B0604020202020204" pitchFamily="34" charset="0"/>
              </a:rPr>
              <a:t>:</a:t>
            </a:r>
          </a:p>
          <a:p>
            <a:pPr marL="0" indent="0">
              <a:buNone/>
            </a:pPr>
            <a:endParaRPr lang="nl-NL" sz="800" dirty="0" smtClean="0">
              <a:latin typeface="Arial" panose="020B0604020202020204" pitchFamily="34" charset="0"/>
              <a:cs typeface="Arial" panose="020B0604020202020204" pitchFamily="34" charset="0"/>
            </a:endParaRPr>
          </a:p>
          <a:p>
            <a:pPr marL="0" indent="0">
              <a:buNone/>
            </a:pPr>
            <a:r>
              <a:rPr lang="nl-NL" sz="2300" dirty="0">
                <a:solidFill>
                  <a:schemeClr val="tx1"/>
                </a:solidFill>
                <a:latin typeface="Arial" panose="020B0604020202020204" pitchFamily="34" charset="0"/>
                <a:cs typeface="Arial" panose="020B0604020202020204" pitchFamily="34" charset="0"/>
              </a:rPr>
              <a:t>De algemene relativiteitstheorie gaat over </a:t>
            </a:r>
            <a:r>
              <a:rPr lang="nl-NL" sz="2300" dirty="0" smtClean="0">
                <a:solidFill>
                  <a:schemeClr val="tx1"/>
                </a:solidFill>
                <a:latin typeface="Arial" panose="020B0604020202020204" pitchFamily="34" charset="0"/>
                <a:cs typeface="Arial" panose="020B0604020202020204" pitchFamily="34" charset="0"/>
              </a:rPr>
              <a:t>zwaartekracht (vervangt die van Newton).</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Zwaartekracht ontstaat omdat massa de vierdimensionale ruimtetijd kromt.</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p:txBody>
      </p:sp>
      <p:sp>
        <p:nvSpPr>
          <p:cNvPr id="3"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pic>
        <p:nvPicPr>
          <p:cNvPr id="5" name="Afbeelding 4" descr="Ruimte-tijd, kromming rond de aarde. Credit: NASA"/>
          <p:cNvPicPr/>
          <p:nvPr/>
        </p:nvPicPr>
        <p:blipFill>
          <a:blip r:embed="rId2">
            <a:extLst>
              <a:ext uri="{28A0092B-C50C-407E-A947-70E740481C1C}">
                <a14:useLocalDpi xmlns:a14="http://schemas.microsoft.com/office/drawing/2010/main" val="0"/>
              </a:ext>
            </a:extLst>
          </a:blip>
          <a:srcRect/>
          <a:stretch>
            <a:fillRect/>
          </a:stretch>
        </p:blipFill>
        <p:spPr bwMode="auto">
          <a:xfrm>
            <a:off x="770957" y="3856645"/>
            <a:ext cx="4385327" cy="2420617"/>
          </a:xfrm>
          <a:prstGeom prst="rect">
            <a:avLst/>
          </a:prstGeom>
          <a:noFill/>
          <a:ln>
            <a:noFill/>
          </a:ln>
        </p:spPr>
      </p:pic>
      <p:sp>
        <p:nvSpPr>
          <p:cNvPr id="2" name="Rechthoek 1"/>
          <p:cNvSpPr/>
          <p:nvPr/>
        </p:nvSpPr>
        <p:spPr>
          <a:xfrm>
            <a:off x="5360873" y="4007998"/>
            <a:ext cx="6746592" cy="2364493"/>
          </a:xfrm>
          <a:prstGeom prst="rect">
            <a:avLst/>
          </a:prstGeom>
        </p:spPr>
        <p:txBody>
          <a:bodyPr wrap="square">
            <a:spAutoFit/>
          </a:bodyPr>
          <a:lstStyle/>
          <a:p>
            <a:pPr>
              <a:lnSpc>
                <a:spcPct val="107000"/>
              </a:lnSpc>
              <a:spcAft>
                <a:spcPts val="800"/>
              </a:spcAft>
            </a:pPr>
            <a:r>
              <a:rPr lang="nl-NL" sz="2300" b="1" dirty="0" smtClean="0">
                <a:solidFill>
                  <a:schemeClr val="bg1"/>
                </a:solidFill>
                <a:latin typeface="Arial" panose="020B0604020202020204" pitchFamily="34" charset="0"/>
                <a:cs typeface="Arial" panose="020B0604020202020204" pitchFamily="34" charset="0"/>
              </a:rPr>
              <a:t>Deze illustratie stelt de vierdimensionale ruimtetijd voor (hier versimpeld tot een netwerk van twee dimensies. Massa vervormd </a:t>
            </a:r>
            <a:r>
              <a:rPr lang="nl-NL" sz="2300" b="1" dirty="0">
                <a:solidFill>
                  <a:schemeClr val="bg1"/>
                </a:solidFill>
                <a:latin typeface="Arial" panose="020B0604020202020204" pitchFamily="34" charset="0"/>
                <a:cs typeface="Arial" panose="020B0604020202020204" pitchFamily="34" charset="0"/>
              </a:rPr>
              <a:t>de structuur van deze </a:t>
            </a:r>
            <a:r>
              <a:rPr lang="nl-NL" sz="2300" b="1" dirty="0" smtClean="0">
                <a:solidFill>
                  <a:schemeClr val="bg1"/>
                </a:solidFill>
                <a:latin typeface="Arial" panose="020B0604020202020204" pitchFamily="34" charset="0"/>
                <a:cs typeface="Arial" panose="020B0604020202020204" pitchFamily="34" charset="0"/>
              </a:rPr>
              <a:t>ruimtetijd. Deze gekromde ruimtetijd vormt de zwaartekracht zoals wij die voelen. </a:t>
            </a:r>
            <a:endParaRPr lang="nl-NL" sz="2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073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60704" y="2340864"/>
            <a:ext cx="9473184" cy="2953512"/>
          </a:xfrm>
        </p:spPr>
        <p:txBody>
          <a:bodyPr>
            <a:noAutofit/>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Eén </a:t>
            </a:r>
            <a:r>
              <a:rPr lang="nl-NL" sz="2300" dirty="0">
                <a:solidFill>
                  <a:schemeClr val="tx1"/>
                </a:solidFill>
                <a:latin typeface="Arial" panose="020B0604020202020204" pitchFamily="34" charset="0"/>
                <a:cs typeface="Arial" panose="020B0604020202020204" pitchFamily="34" charset="0"/>
              </a:rPr>
              <a:t>van de meest bizarre verschijnselen in het heelal is een </a:t>
            </a:r>
            <a:r>
              <a:rPr lang="nl-NL" sz="2300" b="1" dirty="0">
                <a:solidFill>
                  <a:srgbClr val="FFFF00"/>
                </a:solidFill>
                <a:latin typeface="Arial" panose="020B0604020202020204" pitchFamily="34" charset="0"/>
                <a:cs typeface="Arial" panose="020B0604020202020204" pitchFamily="34" charset="0"/>
              </a:rPr>
              <a:t>zwart gat</a:t>
            </a:r>
            <a:r>
              <a:rPr lang="nl-NL" sz="2300" dirty="0" smtClean="0">
                <a:latin typeface="Arial" panose="020B0604020202020204" pitchFamily="34" charset="0"/>
                <a:cs typeface="Arial" panose="020B0604020202020204" pitchFamily="34" charset="0"/>
              </a:rPr>
              <a:t>.</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Een plek in de ruimte waar de zwaartekracht zo extreem sterk is dat zelfs het licht er niet uit kan </a:t>
            </a:r>
            <a:r>
              <a:rPr lang="nl-NL" sz="2300" dirty="0" smtClean="0">
                <a:solidFill>
                  <a:schemeClr val="tx1"/>
                </a:solidFill>
                <a:latin typeface="Arial" panose="020B0604020202020204" pitchFamily="34" charset="0"/>
                <a:cs typeface="Arial" panose="020B0604020202020204" pitchFamily="34" charset="0"/>
              </a:rPr>
              <a:t>ontsnappen.</a:t>
            </a:r>
            <a:r>
              <a:rPr lang="nl-NL" sz="2400" dirty="0" smtClean="0">
                <a:solidFill>
                  <a:schemeClr val="tx1"/>
                </a:solidFill>
              </a:rPr>
              <a:t> </a:t>
            </a:r>
            <a:r>
              <a:rPr lang="nl-NL" sz="2300" dirty="0" smtClean="0">
                <a:solidFill>
                  <a:schemeClr val="tx1"/>
                </a:solidFill>
                <a:latin typeface="Arial" panose="020B0604020202020204" pitchFamily="34" charset="0"/>
                <a:cs typeface="Arial" panose="020B0604020202020204" pitchFamily="34" charset="0"/>
              </a:rPr>
              <a:t>Het zwart gat is dan ook letterlijk niet meer te zien, vandaar de naam zwart gat.</a:t>
            </a: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None/>
            </a:pPr>
            <a:r>
              <a:rPr lang="nl-NL" sz="2300" dirty="0">
                <a:solidFill>
                  <a:srgbClr val="92D050"/>
                </a:solidFill>
                <a:latin typeface="Arial" panose="020B0604020202020204" pitchFamily="34" charset="0"/>
                <a:cs typeface="Arial" panose="020B0604020202020204" pitchFamily="34" charset="0"/>
              </a:rPr>
              <a:t>Wetenschappers </a:t>
            </a:r>
            <a:r>
              <a:rPr lang="nl-NL" sz="2300" dirty="0" smtClean="0">
                <a:solidFill>
                  <a:srgbClr val="92D050"/>
                </a:solidFill>
                <a:latin typeface="Arial" panose="020B0604020202020204" pitchFamily="34" charset="0"/>
                <a:cs typeface="Arial" panose="020B0604020202020204" pitchFamily="34" charset="0"/>
              </a:rPr>
              <a:t>nemen deze </a:t>
            </a:r>
            <a:r>
              <a:rPr lang="nl-NL" sz="2300" dirty="0">
                <a:solidFill>
                  <a:srgbClr val="92D050"/>
                </a:solidFill>
                <a:latin typeface="Arial" panose="020B0604020202020204" pitchFamily="34" charset="0"/>
                <a:cs typeface="Arial" panose="020B0604020202020204" pitchFamily="34" charset="0"/>
              </a:rPr>
              <a:t>zwarte gaten </a:t>
            </a:r>
            <a:r>
              <a:rPr lang="nl-NL" sz="2300" dirty="0" smtClean="0">
                <a:solidFill>
                  <a:srgbClr val="92D050"/>
                </a:solidFill>
                <a:latin typeface="Arial" panose="020B0604020202020204" pitchFamily="34" charset="0"/>
                <a:cs typeface="Arial" panose="020B0604020202020204" pitchFamily="34" charset="0"/>
              </a:rPr>
              <a:t>waar, door </a:t>
            </a:r>
            <a:r>
              <a:rPr lang="nl-NL" sz="2300" dirty="0">
                <a:solidFill>
                  <a:srgbClr val="92D050"/>
                </a:solidFill>
                <a:latin typeface="Arial" panose="020B0604020202020204" pitchFamily="34" charset="0"/>
                <a:cs typeface="Arial" panose="020B0604020202020204" pitchFamily="34" charset="0"/>
              </a:rPr>
              <a:t>te kijken naar de sterren en gassen die eromheen </a:t>
            </a:r>
            <a:r>
              <a:rPr lang="nl-NL" sz="2300" dirty="0" smtClean="0">
                <a:solidFill>
                  <a:srgbClr val="92D050"/>
                </a:solidFill>
                <a:latin typeface="Arial" panose="020B0604020202020204" pitchFamily="34" charset="0"/>
                <a:cs typeface="Arial" panose="020B0604020202020204" pitchFamily="34" charset="0"/>
              </a:rPr>
              <a:t>draaien. </a:t>
            </a:r>
            <a:endParaRPr lang="nl-NL" b="1" dirty="0">
              <a:solidFill>
                <a:srgbClr val="92D050"/>
              </a:solidFill>
              <a:latin typeface="Arial" panose="020B0604020202020204" pitchFamily="34" charset="0"/>
              <a:cs typeface="Arial" panose="020B0604020202020204" pitchFamily="34" charset="0"/>
            </a:endParaRPr>
          </a:p>
        </p:txBody>
      </p:sp>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1525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1884" y="3619798"/>
            <a:ext cx="10652760" cy="3000458"/>
          </a:xfrm>
        </p:spPr>
        <p:txBody>
          <a:bodyPr>
            <a:noAutofit/>
          </a:bodyPr>
          <a:lstStyle/>
          <a:p>
            <a:pPr marL="0" indent="0">
              <a:buNone/>
            </a:pPr>
            <a:r>
              <a:rPr lang="nl-NL" sz="2300" dirty="0">
                <a:latin typeface="Arial" panose="020B0604020202020204" pitchFamily="34" charset="0"/>
                <a:cs typeface="Arial" panose="020B0604020202020204" pitchFamily="34" charset="0"/>
              </a:rPr>
              <a:t>De </a:t>
            </a:r>
            <a:r>
              <a:rPr lang="nl-NL" sz="2300" b="1" dirty="0">
                <a:solidFill>
                  <a:srgbClr val="FFFF00"/>
                </a:solidFill>
                <a:latin typeface="Arial" panose="020B0604020202020204" pitchFamily="34" charset="0"/>
                <a:cs typeface="Arial" panose="020B0604020202020204" pitchFamily="34" charset="0"/>
              </a:rPr>
              <a:t>waarnemingshorizon</a:t>
            </a:r>
            <a:r>
              <a:rPr lang="nl-NL" sz="2300" dirty="0">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van een zwart </a:t>
            </a:r>
            <a:r>
              <a:rPr lang="nl-NL" sz="2300" dirty="0" smtClean="0">
                <a:solidFill>
                  <a:schemeClr val="tx1"/>
                </a:solidFill>
                <a:latin typeface="Arial" panose="020B0604020202020204" pitchFamily="34" charset="0"/>
                <a:cs typeface="Arial" panose="020B0604020202020204" pitchFamily="34" charset="0"/>
              </a:rPr>
              <a:t>gat is </a:t>
            </a:r>
            <a:r>
              <a:rPr lang="nl-NL" sz="2300" dirty="0">
                <a:solidFill>
                  <a:schemeClr val="tx1"/>
                </a:solidFill>
                <a:latin typeface="Arial" panose="020B0604020202020204" pitchFamily="34" charset="0"/>
                <a:cs typeface="Arial" panose="020B0604020202020204" pitchFamily="34" charset="0"/>
              </a:rPr>
              <a:t>de </a:t>
            </a:r>
            <a:r>
              <a:rPr lang="nl-NL" sz="2300" dirty="0" smtClean="0">
                <a:solidFill>
                  <a:schemeClr val="tx1"/>
                </a:solidFill>
                <a:latin typeface="Arial" panose="020B0604020202020204" pitchFamily="34" charset="0"/>
                <a:cs typeface="Arial" panose="020B0604020202020204" pitchFamily="34" charset="0"/>
              </a:rPr>
              <a:t>grens, </a:t>
            </a:r>
            <a:r>
              <a:rPr lang="nl-NL" sz="2300" dirty="0">
                <a:solidFill>
                  <a:schemeClr val="tx1"/>
                </a:solidFill>
                <a:latin typeface="Arial" panose="020B0604020202020204" pitchFamily="34" charset="0"/>
                <a:cs typeface="Arial" panose="020B0604020202020204" pitchFamily="34" charset="0"/>
              </a:rPr>
              <a:t>waar </a:t>
            </a:r>
            <a:r>
              <a:rPr lang="nl-NL" sz="2300" dirty="0" smtClean="0">
                <a:solidFill>
                  <a:schemeClr val="tx1"/>
                </a:solidFill>
                <a:latin typeface="Arial" panose="020B0604020202020204" pitchFamily="34" charset="0"/>
                <a:cs typeface="Arial" panose="020B0604020202020204" pitchFamily="34" charset="0"/>
              </a:rPr>
              <a:t>de snelheid </a:t>
            </a:r>
            <a:r>
              <a:rPr lang="nl-NL" sz="2300" dirty="0">
                <a:solidFill>
                  <a:schemeClr val="tx1"/>
                </a:solidFill>
                <a:latin typeface="Arial" panose="020B0604020202020204" pitchFamily="34" charset="0"/>
                <a:cs typeface="Arial" panose="020B0604020202020204" pitchFamily="34" charset="0"/>
              </a:rPr>
              <a:t>van het licht niet groot genoeg </a:t>
            </a:r>
            <a:r>
              <a:rPr lang="nl-NL" sz="2300" dirty="0" smtClean="0">
                <a:solidFill>
                  <a:schemeClr val="tx1"/>
                </a:solidFill>
                <a:latin typeface="Arial" panose="020B0604020202020204" pitchFamily="34" charset="0"/>
                <a:cs typeface="Arial" panose="020B0604020202020204" pitchFamily="34" charset="0"/>
              </a:rPr>
              <a:t>is, </a:t>
            </a:r>
            <a:r>
              <a:rPr lang="nl-NL" sz="2300" dirty="0">
                <a:solidFill>
                  <a:schemeClr val="tx1"/>
                </a:solidFill>
                <a:latin typeface="Arial" panose="020B0604020202020204" pitchFamily="34" charset="0"/>
                <a:cs typeface="Arial" panose="020B0604020202020204" pitchFamily="34" charset="0"/>
              </a:rPr>
              <a:t>om aan de zwaartekracht van het zwart gat te kunnen </a:t>
            </a:r>
            <a:r>
              <a:rPr lang="nl-NL" sz="2300" dirty="0" smtClean="0">
                <a:solidFill>
                  <a:schemeClr val="tx1"/>
                </a:solidFill>
                <a:latin typeface="Arial" panose="020B0604020202020204" pitchFamily="34" charset="0"/>
                <a:cs typeface="Arial" panose="020B0604020202020204" pitchFamily="34" charset="0"/>
              </a:rPr>
              <a:t>ontsnappen (de buitenkant van het zwart gat).</a:t>
            </a:r>
            <a:r>
              <a:rPr lang="nl-NL" sz="2300" dirty="0">
                <a:latin typeface="Arial" panose="020B0604020202020204" pitchFamily="34" charset="0"/>
                <a:cs typeface="Arial" panose="020B0604020202020204" pitchFamily="34" charset="0"/>
              </a:rPr>
              <a:t> </a:t>
            </a:r>
            <a:r>
              <a:rPr lang="nl-NL" sz="2300" dirty="0" smtClean="0">
                <a:latin typeface="Arial" panose="020B0604020202020204" pitchFamily="34" charset="0"/>
                <a:cs typeface="Arial" panose="020B0604020202020204" pitchFamily="34" charset="0"/>
              </a:rPr>
              <a:t>Omdat op de grens van de waarnemingshorizon de ontsnappingssnelheid gelijk is aan de snelheid van het licht staat volgens </a:t>
            </a:r>
            <a:r>
              <a:rPr lang="nl-NL" sz="2300" dirty="0">
                <a:latin typeface="Arial" panose="020B0604020202020204" pitchFamily="34" charset="0"/>
                <a:cs typeface="Arial" panose="020B0604020202020204" pitchFamily="34" charset="0"/>
              </a:rPr>
              <a:t>de speciale relativiteitstheorie </a:t>
            </a:r>
            <a:r>
              <a:rPr lang="nl-NL" sz="2300" dirty="0" smtClean="0">
                <a:latin typeface="Arial" panose="020B0604020202020204" pitchFamily="34" charset="0"/>
                <a:cs typeface="Arial" panose="020B0604020202020204" pitchFamily="34" charset="0"/>
              </a:rPr>
              <a:t>de tijd daar stil en </a:t>
            </a:r>
            <a:r>
              <a:rPr lang="nl-NL" sz="2300" dirty="0" smtClean="0">
                <a:solidFill>
                  <a:schemeClr val="tx1"/>
                </a:solidFill>
                <a:latin typeface="Arial" panose="020B0604020202020204" pitchFamily="34" charset="0"/>
                <a:cs typeface="Arial" panose="020B0604020202020204" pitchFamily="34" charset="0"/>
              </a:rPr>
              <a:t>gelden de natuurwetten </a:t>
            </a:r>
            <a:r>
              <a:rPr lang="nl-NL" sz="2300" dirty="0">
                <a:solidFill>
                  <a:schemeClr val="tx1"/>
                </a:solidFill>
                <a:latin typeface="Arial" panose="020B0604020202020204" pitchFamily="34" charset="0"/>
                <a:cs typeface="Arial" panose="020B0604020202020204" pitchFamily="34" charset="0"/>
              </a:rPr>
              <a:t>in het binnenste van een zwart gat niet meer </a:t>
            </a:r>
            <a:r>
              <a:rPr lang="nl-NL" sz="2300" dirty="0" smtClean="0">
                <a:solidFill>
                  <a:schemeClr val="tx1"/>
                </a:solidFill>
                <a:latin typeface="Arial" panose="020B0604020202020204" pitchFamily="34" charset="0"/>
                <a:cs typeface="Arial" panose="020B0604020202020204" pitchFamily="34" charset="0"/>
              </a:rPr>
              <a:t>. </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De massa van een zwart gat is samengeperst </a:t>
            </a:r>
            <a:r>
              <a:rPr lang="nl-NL" sz="2300" dirty="0">
                <a:solidFill>
                  <a:schemeClr val="tx1"/>
                </a:solidFill>
                <a:latin typeface="Arial" panose="020B0604020202020204" pitchFamily="34" charset="0"/>
                <a:cs typeface="Arial" panose="020B0604020202020204" pitchFamily="34" charset="0"/>
              </a:rPr>
              <a:t>in een </a:t>
            </a:r>
            <a:r>
              <a:rPr lang="nl-NL" sz="2300" b="1" dirty="0" smtClean="0">
                <a:solidFill>
                  <a:srgbClr val="FFFF00"/>
                </a:solidFill>
                <a:latin typeface="Arial" panose="020B0604020202020204" pitchFamily="34" charset="0"/>
                <a:cs typeface="Arial" panose="020B0604020202020204" pitchFamily="34" charset="0"/>
              </a:rPr>
              <a:t>singulariteit</a:t>
            </a:r>
            <a:r>
              <a:rPr lang="nl-NL" sz="2300" dirty="0">
                <a:solidFill>
                  <a:schemeClr val="tx1"/>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in het centrum van het zwart gat. Een punt </a:t>
            </a:r>
            <a:r>
              <a:rPr lang="nl-NL" sz="2300" dirty="0">
                <a:solidFill>
                  <a:schemeClr val="tx1"/>
                </a:solidFill>
                <a:latin typeface="Arial" panose="020B0604020202020204" pitchFamily="34" charset="0"/>
                <a:cs typeface="Arial" panose="020B0604020202020204" pitchFamily="34" charset="0"/>
              </a:rPr>
              <a:t>van oneindige dichtheid aan massa en nul </a:t>
            </a:r>
            <a:r>
              <a:rPr lang="nl-NL" sz="2300" dirty="0" smtClean="0">
                <a:solidFill>
                  <a:schemeClr val="tx1"/>
                </a:solidFill>
                <a:latin typeface="Arial" panose="020B0604020202020204" pitchFamily="34" charset="0"/>
                <a:cs typeface="Arial" panose="020B0604020202020204" pitchFamily="34" charset="0"/>
              </a:rPr>
              <a:t>volume.</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699884" y="901112"/>
            <a:ext cx="4530484" cy="2508374"/>
          </a:xfrm>
          <a:prstGeom prst="rect">
            <a:avLst/>
          </a:prstGeom>
        </p:spPr>
      </p:pic>
    </p:spTree>
    <p:extLst>
      <p:ext uri="{BB962C8B-B14F-4D97-AF65-F5344CB8AC3E}">
        <p14:creationId xmlns:p14="http://schemas.microsoft.com/office/powerpoint/2010/main" val="175144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8912" y="864537"/>
            <a:ext cx="11283696" cy="5682568"/>
          </a:xfrm>
        </p:spPr>
        <p:txBody>
          <a:bodyPr>
            <a:noAutofit/>
          </a:bodyPr>
          <a:lstStyle/>
          <a:p>
            <a:pPr marL="0" indent="0">
              <a:buNone/>
            </a:pPr>
            <a:r>
              <a:rPr lang="nl-NL" sz="2300" dirty="0">
                <a:solidFill>
                  <a:schemeClr val="tx1"/>
                </a:solidFill>
                <a:latin typeface="Arial" panose="020B0604020202020204" pitchFamily="34" charset="0"/>
                <a:cs typeface="Arial" panose="020B0604020202020204" pitchFamily="34" charset="0"/>
              </a:rPr>
              <a:t>In de kosmologie worden </a:t>
            </a:r>
            <a:r>
              <a:rPr lang="nl-NL" sz="2300" b="1" dirty="0" smtClean="0">
                <a:solidFill>
                  <a:srgbClr val="FFFF00"/>
                </a:solidFill>
                <a:latin typeface="Arial" panose="020B0604020202020204" pitchFamily="34" charset="0"/>
                <a:cs typeface="Arial" panose="020B0604020202020204" pitchFamily="34" charset="0"/>
              </a:rPr>
              <a:t>afstanden</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gemeten in lichtjaren. Een lichtjaar is de afstand die het licht aflegt in één jaar tijd (met ongeveer 300.000 kilometer per seconde</a:t>
            </a:r>
            <a:r>
              <a:rPr lang="nl-NL" sz="2300" dirty="0" smtClean="0">
                <a:solidFill>
                  <a:schemeClr val="tx1"/>
                </a:solidFill>
                <a:latin typeface="Arial" panose="020B0604020202020204" pitchFamily="34" charset="0"/>
                <a:cs typeface="Arial" panose="020B0604020202020204" pitchFamily="34" charset="0"/>
              </a:rPr>
              <a:t>), oftewel ruim 9 biljoen kilometer (</a:t>
            </a:r>
            <a:r>
              <a:rPr lang="nl-NL" sz="2400" dirty="0" smtClean="0">
                <a:latin typeface="Arial" panose="020B0604020202020204" pitchFamily="34" charset="0"/>
                <a:cs typeface="Arial" panose="020B0604020202020204" pitchFamily="34" charset="0"/>
              </a:rPr>
              <a:t>9.460.730.472.581 kilometer).</a:t>
            </a:r>
            <a:endParaRPr lang="nl-NL" sz="2400" dirty="0">
              <a:latin typeface="Arial" panose="020B0604020202020204" pitchFamily="34" charset="0"/>
              <a:cs typeface="Arial" panose="020B0604020202020204" pitchFamily="34" charset="0"/>
            </a:endParaRPr>
          </a:p>
          <a:p>
            <a:pPr marL="0" indent="0">
              <a:buNone/>
            </a:pPr>
            <a:r>
              <a:rPr lang="nl-NL" sz="800" dirty="0" smtClean="0">
                <a:solidFill>
                  <a:schemeClr val="tx1"/>
                </a:solidFill>
                <a:latin typeface="Arial" panose="020B0604020202020204" pitchFamily="34" charset="0"/>
                <a:cs typeface="Arial" panose="020B0604020202020204" pitchFamily="34" charset="0"/>
              </a:rPr>
              <a:t> </a:t>
            </a:r>
          </a:p>
          <a:p>
            <a:pPr marL="0" indent="0">
              <a:buNone/>
            </a:pPr>
            <a:r>
              <a:rPr lang="nl-NL" sz="2300" dirty="0" smtClean="0">
                <a:solidFill>
                  <a:schemeClr val="tx1"/>
                </a:solidFill>
                <a:latin typeface="Arial" panose="020B0604020202020204" pitchFamily="34" charset="0"/>
                <a:cs typeface="Arial" panose="020B0604020202020204" pitchFamily="34" charset="0"/>
              </a:rPr>
              <a:t>Zo </a:t>
            </a:r>
            <a:r>
              <a:rPr lang="nl-NL" sz="2300" dirty="0">
                <a:solidFill>
                  <a:schemeClr val="tx1"/>
                </a:solidFill>
                <a:latin typeface="Arial" panose="020B0604020202020204" pitchFamily="34" charset="0"/>
                <a:cs typeface="Arial" panose="020B0604020202020204" pitchFamily="34" charset="0"/>
              </a:rPr>
              <a:t>staat de maan op 1 lichtseconde van ons af. De zon op 8,5 lichtminuten en </a:t>
            </a:r>
            <a:r>
              <a:rPr lang="nl-NL" sz="2300" dirty="0" smtClean="0">
                <a:solidFill>
                  <a:schemeClr val="tx1"/>
                </a:solidFill>
                <a:latin typeface="Arial" panose="020B0604020202020204" pitchFamily="34" charset="0"/>
                <a:cs typeface="Arial" panose="020B0604020202020204" pitchFamily="34" charset="0"/>
              </a:rPr>
              <a:t>de </a:t>
            </a:r>
            <a:r>
              <a:rPr lang="nl-NL" sz="2300" dirty="0">
                <a:solidFill>
                  <a:schemeClr val="tx1"/>
                </a:solidFill>
                <a:latin typeface="Arial" panose="020B0604020202020204" pitchFamily="34" charset="0"/>
                <a:cs typeface="Arial" panose="020B0604020202020204" pitchFamily="34" charset="0"/>
              </a:rPr>
              <a:t>dichtstbijzijnde ster </a:t>
            </a:r>
            <a:r>
              <a:rPr lang="nl-NL" sz="2300" b="1" dirty="0">
                <a:solidFill>
                  <a:srgbClr val="FFFF00"/>
                </a:solidFill>
                <a:latin typeface="Arial" panose="020B0604020202020204" pitchFamily="34" charset="0"/>
                <a:cs typeface="Arial" panose="020B0604020202020204" pitchFamily="34" charset="0"/>
              </a:rPr>
              <a:t>Proxima Centauri </a:t>
            </a:r>
            <a:r>
              <a:rPr lang="nl-NL" sz="2300" dirty="0">
                <a:solidFill>
                  <a:schemeClr val="tx1"/>
                </a:solidFill>
                <a:latin typeface="Arial" panose="020B0604020202020204" pitchFamily="34" charset="0"/>
                <a:cs typeface="Arial" panose="020B0604020202020204" pitchFamily="34" charset="0"/>
              </a:rPr>
              <a:t>op ruim 4 </a:t>
            </a:r>
            <a:r>
              <a:rPr lang="nl-NL" sz="2300" dirty="0" smtClean="0">
                <a:solidFill>
                  <a:schemeClr val="tx1"/>
                </a:solidFill>
                <a:latin typeface="Arial" panose="020B0604020202020204" pitchFamily="34" charset="0"/>
                <a:cs typeface="Arial" panose="020B0604020202020204" pitchFamily="34" charset="0"/>
              </a:rPr>
              <a:t>lichtjaar. </a:t>
            </a:r>
            <a:r>
              <a:rPr lang="nl-NL" sz="2300" dirty="0">
                <a:solidFill>
                  <a:srgbClr val="92D050"/>
                </a:solidFill>
                <a:latin typeface="Arial" panose="020B0604020202020204" pitchFamily="34" charset="0"/>
                <a:cs typeface="Arial" panose="020B0604020202020204" pitchFamily="34" charset="0"/>
              </a:rPr>
              <a:t>Het licht wat ons nu bereikt van Proxima Centauri is dus ruim 4 jaar geleden al vertrokken</a:t>
            </a:r>
            <a:r>
              <a:rPr lang="nl-NL" sz="2300" dirty="0" smtClean="0">
                <a:solidFill>
                  <a:srgbClr val="92D050"/>
                </a:solidFill>
                <a:latin typeface="Arial" panose="020B0604020202020204" pitchFamily="34" charset="0"/>
                <a:cs typeface="Arial" panose="020B0604020202020204" pitchFamily="34" charset="0"/>
              </a:rPr>
              <a:t>.</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De </a:t>
            </a:r>
            <a:r>
              <a:rPr lang="nl-NL" sz="2300" b="1" dirty="0" smtClean="0">
                <a:solidFill>
                  <a:srgbClr val="FFFF00"/>
                </a:solidFill>
                <a:latin typeface="Arial" panose="020B0604020202020204" pitchFamily="34" charset="0"/>
                <a:cs typeface="Arial" panose="020B0604020202020204" pitchFamily="34" charset="0"/>
              </a:rPr>
              <a:t>Melkweg</a:t>
            </a:r>
            <a:r>
              <a:rPr lang="nl-NL" sz="2300" dirty="0" smtClean="0">
                <a:solidFill>
                  <a:schemeClr val="tx1"/>
                </a:solidFill>
                <a:latin typeface="Arial" panose="020B0604020202020204" pitchFamily="34" charset="0"/>
                <a:cs typeface="Arial" panose="020B0604020202020204" pitchFamily="34" charset="0"/>
              </a:rPr>
              <a:t> </a:t>
            </a:r>
            <a:r>
              <a:rPr lang="nl-NL" sz="2300" dirty="0" smtClean="0">
                <a:solidFill>
                  <a:srgbClr val="92D050"/>
                </a:solidFill>
                <a:latin typeface="Arial" panose="020B0604020202020204" pitchFamily="34" charset="0"/>
                <a:cs typeface="Arial" panose="020B0604020202020204" pitchFamily="34" charset="0"/>
              </a:rPr>
              <a:t>(het sterrenstelsel waarin wij wonen) </a:t>
            </a:r>
            <a:r>
              <a:rPr lang="nl-NL" sz="2300" dirty="0" smtClean="0">
                <a:solidFill>
                  <a:schemeClr val="tx1"/>
                </a:solidFill>
                <a:latin typeface="Arial" panose="020B0604020202020204" pitchFamily="34" charset="0"/>
                <a:cs typeface="Arial" panose="020B0604020202020204" pitchFamily="34" charset="0"/>
              </a:rPr>
              <a:t>heeft </a:t>
            </a:r>
            <a:r>
              <a:rPr lang="nl-NL" sz="2300" dirty="0">
                <a:solidFill>
                  <a:schemeClr val="tx1"/>
                </a:solidFill>
                <a:latin typeface="Arial" panose="020B0604020202020204" pitchFamily="34" charset="0"/>
                <a:cs typeface="Arial" panose="020B0604020202020204" pitchFamily="34" charset="0"/>
              </a:rPr>
              <a:t>een doorsnede van </a:t>
            </a:r>
            <a:r>
              <a:rPr lang="nl-NL" sz="2300" dirty="0" smtClean="0">
                <a:solidFill>
                  <a:schemeClr val="tx1"/>
                </a:solidFill>
                <a:latin typeface="Arial" panose="020B0604020202020204" pitchFamily="34" charset="0"/>
                <a:cs typeface="Arial" panose="020B0604020202020204" pitchFamily="34" charset="0"/>
              </a:rPr>
              <a:t>ongeveer 120.000 </a:t>
            </a:r>
            <a:r>
              <a:rPr lang="nl-NL" sz="2300" dirty="0">
                <a:solidFill>
                  <a:schemeClr val="tx1"/>
                </a:solidFill>
                <a:latin typeface="Arial" panose="020B0604020202020204" pitchFamily="34" charset="0"/>
                <a:cs typeface="Arial" panose="020B0604020202020204" pitchFamily="34" charset="0"/>
              </a:rPr>
              <a:t>lichtjaar. </a:t>
            </a:r>
            <a:r>
              <a:rPr lang="nl-NL" sz="2300" dirty="0" smtClean="0">
                <a:solidFill>
                  <a:srgbClr val="92D050"/>
                </a:solidFill>
                <a:latin typeface="Arial" panose="020B0604020202020204" pitchFamily="34" charset="0"/>
                <a:cs typeface="Arial" panose="020B0604020202020204" pitchFamily="34" charset="0"/>
              </a:rPr>
              <a:t>Voor de liefhebber, de </a:t>
            </a:r>
            <a:r>
              <a:rPr lang="nl-NL" sz="2300" dirty="0">
                <a:solidFill>
                  <a:srgbClr val="92D050"/>
                </a:solidFill>
                <a:latin typeface="Arial" panose="020B0604020202020204" pitchFamily="34" charset="0"/>
                <a:cs typeface="Arial" panose="020B0604020202020204" pitchFamily="34" charset="0"/>
              </a:rPr>
              <a:t>Melkweg is als een wazige, lichtgevende band </a:t>
            </a:r>
            <a:r>
              <a:rPr lang="nl-NL" sz="2300" dirty="0" smtClean="0">
                <a:solidFill>
                  <a:srgbClr val="92D050"/>
                </a:solidFill>
                <a:latin typeface="Arial" panose="020B0604020202020204" pitchFamily="34" charset="0"/>
                <a:cs typeface="Arial" panose="020B0604020202020204" pitchFamily="34" charset="0"/>
              </a:rPr>
              <a:t>aan de hemel zichtbaar</a:t>
            </a:r>
            <a:r>
              <a:rPr lang="nl-NL" sz="2300" dirty="0">
                <a:solidFill>
                  <a:srgbClr val="92D050"/>
                </a:solidFill>
                <a:latin typeface="Arial" panose="020B0604020202020204" pitchFamily="34" charset="0"/>
                <a:cs typeface="Arial" panose="020B0604020202020204" pitchFamily="34" charset="0"/>
              </a:rPr>
              <a:t> </a:t>
            </a:r>
            <a:r>
              <a:rPr lang="nl-NL" sz="2300" dirty="0" smtClean="0">
                <a:solidFill>
                  <a:srgbClr val="92D050"/>
                </a:solidFill>
                <a:latin typeface="Arial" panose="020B0604020202020204" pitchFamily="34" charset="0"/>
                <a:cs typeface="Arial" panose="020B0604020202020204" pitchFamily="34" charset="0"/>
              </a:rPr>
              <a:t>op </a:t>
            </a:r>
            <a:r>
              <a:rPr lang="nl-NL" sz="2300" dirty="0">
                <a:solidFill>
                  <a:srgbClr val="92D050"/>
                </a:solidFill>
                <a:latin typeface="Arial" panose="020B0604020202020204" pitchFamily="34" charset="0"/>
                <a:cs typeface="Arial" panose="020B0604020202020204" pitchFamily="34" charset="0"/>
              </a:rPr>
              <a:t>zeer donkere </a:t>
            </a:r>
            <a:r>
              <a:rPr lang="nl-NL" sz="2300" dirty="0" smtClean="0">
                <a:solidFill>
                  <a:srgbClr val="92D050"/>
                </a:solidFill>
                <a:latin typeface="Arial" panose="020B0604020202020204" pitchFamily="34" charset="0"/>
                <a:cs typeface="Arial" panose="020B0604020202020204" pitchFamily="34" charset="0"/>
              </a:rPr>
              <a:t>locaties (zoals het Dark Sky Park Lauwersoog), </a:t>
            </a:r>
            <a:r>
              <a:rPr lang="nl-NL" sz="2300" dirty="0">
                <a:solidFill>
                  <a:srgbClr val="92D050"/>
                </a:solidFill>
                <a:latin typeface="Arial" panose="020B0604020202020204" pitchFamily="34" charset="0"/>
                <a:cs typeface="Arial" panose="020B0604020202020204" pitchFamily="34" charset="0"/>
              </a:rPr>
              <a:t>vooral in de zomer en vroege herfst (augustus-oktober</a:t>
            </a:r>
            <a:r>
              <a:rPr lang="nl-NL" sz="2300" dirty="0" smtClean="0">
                <a:solidFill>
                  <a:srgbClr val="92D050"/>
                </a:solidFill>
                <a:latin typeface="Arial" panose="020B0604020202020204" pitchFamily="34" charset="0"/>
                <a:cs typeface="Arial" panose="020B0604020202020204" pitchFamily="34" charset="0"/>
              </a:rPr>
              <a:t>), het best bij donkere maan en – uiteraard – onbewolkt. Het centrum van onze Melkweg ligt in het </a:t>
            </a:r>
            <a:r>
              <a:rPr lang="nl-NL" sz="2300" dirty="0">
                <a:solidFill>
                  <a:srgbClr val="92D050"/>
                </a:solidFill>
                <a:latin typeface="Arial" panose="020B0604020202020204" pitchFamily="34" charset="0"/>
                <a:cs typeface="Arial" panose="020B0604020202020204" pitchFamily="34" charset="0"/>
              </a:rPr>
              <a:t>zuiden </a:t>
            </a:r>
            <a:r>
              <a:rPr lang="nl-NL" sz="2300" dirty="0" smtClean="0">
                <a:solidFill>
                  <a:srgbClr val="92D050"/>
                </a:solidFill>
                <a:latin typeface="Arial" panose="020B0604020202020204" pitchFamily="34" charset="0"/>
                <a:cs typeface="Arial" panose="020B0604020202020204" pitchFamily="34" charset="0"/>
              </a:rPr>
              <a:t>op circa 15</a:t>
            </a:r>
            <a:r>
              <a:rPr lang="nl-NL" sz="2300" baseline="30000" dirty="0" smtClean="0">
                <a:solidFill>
                  <a:srgbClr val="92D050"/>
                </a:solidFill>
                <a:latin typeface="Arial" panose="020B0604020202020204" pitchFamily="34" charset="0"/>
                <a:cs typeface="Arial" panose="020B0604020202020204" pitchFamily="34" charset="0"/>
              </a:rPr>
              <a:t>o</a:t>
            </a:r>
            <a:r>
              <a:rPr lang="nl-NL" sz="2300" dirty="0" smtClean="0">
                <a:solidFill>
                  <a:srgbClr val="92D050"/>
                </a:solidFill>
                <a:latin typeface="Arial" panose="020B0604020202020204" pitchFamily="34" charset="0"/>
                <a:cs typeface="Arial" panose="020B0604020202020204" pitchFamily="34" charset="0"/>
              </a:rPr>
              <a:t> hoogte (moeilijk zichtbaar omdat het centrum zo laag staat). </a:t>
            </a:r>
            <a:endParaRPr lang="nl-NL" sz="800" dirty="0" smtClean="0">
              <a:solidFill>
                <a:srgbClr val="92D050"/>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Naast onze Melkweg ligt het sterrenstelsel genaamd </a:t>
            </a:r>
            <a:r>
              <a:rPr lang="nl-NL" sz="2300" b="1" dirty="0" smtClean="0">
                <a:solidFill>
                  <a:srgbClr val="FFFF00"/>
                </a:solidFill>
                <a:latin typeface="Arial" panose="020B0604020202020204" pitchFamily="34" charset="0"/>
                <a:cs typeface="Arial" panose="020B0604020202020204" pitchFamily="34" charset="0"/>
              </a:rPr>
              <a:t>Andromedanevel</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op 2,5 miljoen lichtjaar</a:t>
            </a:r>
            <a:r>
              <a:rPr lang="nl-NL" sz="2300" dirty="0" smtClean="0">
                <a:solidFill>
                  <a:schemeClr val="tx1"/>
                </a:solidFill>
                <a:latin typeface="Arial" panose="020B0604020202020204" pitchFamily="34" charset="0"/>
                <a:cs typeface="Arial" panose="020B0604020202020204" pitchFamily="34" charset="0"/>
              </a:rPr>
              <a:t>. </a:t>
            </a:r>
            <a:r>
              <a:rPr lang="nl-NL" sz="2300" dirty="0" smtClean="0">
                <a:solidFill>
                  <a:srgbClr val="92D050"/>
                </a:solidFill>
                <a:latin typeface="Arial" panose="020B0604020202020204" pitchFamily="34" charset="0"/>
                <a:cs typeface="Arial" panose="020B0604020202020204" pitchFamily="34" charset="0"/>
              </a:rPr>
              <a:t>Het </a:t>
            </a:r>
            <a:r>
              <a:rPr lang="nl-NL" sz="2300" dirty="0">
                <a:solidFill>
                  <a:srgbClr val="92D050"/>
                </a:solidFill>
                <a:latin typeface="Arial" panose="020B0604020202020204" pitchFamily="34" charset="0"/>
                <a:cs typeface="Arial" panose="020B0604020202020204" pitchFamily="34" charset="0"/>
              </a:rPr>
              <a:t>licht wat ons nu bereikt van de Andromedanevel is dus net zo oud als de eerste stenen werktuigen van de mens</a:t>
            </a:r>
            <a:r>
              <a:rPr lang="nl-NL" sz="2300" dirty="0" smtClean="0">
                <a:solidFill>
                  <a:srgbClr val="92D050"/>
                </a:solidFill>
                <a:latin typeface="Arial" panose="020B0604020202020204" pitchFamily="34" charset="0"/>
                <a:cs typeface="Arial" panose="020B0604020202020204" pitchFamily="34" charset="0"/>
              </a:rPr>
              <a:t>.</a:t>
            </a:r>
          </a:p>
        </p:txBody>
      </p:sp>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45766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60888" y="1106424"/>
            <a:ext cx="10232136" cy="5596128"/>
          </a:xfrm>
        </p:spPr>
        <p:txBody>
          <a:bodyPr>
            <a:noAutofit/>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Het </a:t>
            </a:r>
            <a:r>
              <a:rPr lang="nl-NL" sz="2300" dirty="0">
                <a:solidFill>
                  <a:schemeClr val="tx1"/>
                </a:solidFill>
                <a:latin typeface="Arial" panose="020B0604020202020204" pitchFamily="34" charset="0"/>
                <a:cs typeface="Arial" panose="020B0604020202020204" pitchFamily="34" charset="0"/>
              </a:rPr>
              <a:t>oudste licht dat ons bereikt is de kosmische achtergrondstraling, </a:t>
            </a:r>
            <a:r>
              <a:rPr lang="nl-NL" sz="2300" dirty="0" smtClean="0">
                <a:solidFill>
                  <a:schemeClr val="tx1"/>
                </a:solidFill>
                <a:latin typeface="Arial" panose="020B0604020202020204" pitchFamily="34" charset="0"/>
                <a:cs typeface="Arial" panose="020B0604020202020204" pitchFamily="34" charset="0"/>
              </a:rPr>
              <a:t>bijna </a:t>
            </a:r>
            <a:r>
              <a:rPr lang="nl-NL" sz="2300" dirty="0">
                <a:solidFill>
                  <a:schemeClr val="tx1"/>
                </a:solidFill>
                <a:latin typeface="Arial" panose="020B0604020202020204" pitchFamily="34" charset="0"/>
                <a:cs typeface="Arial" panose="020B0604020202020204" pitchFamily="34" charset="0"/>
              </a:rPr>
              <a:t>13,4 miljard jaar </a:t>
            </a:r>
            <a:r>
              <a:rPr lang="nl-NL" sz="2300" dirty="0" smtClean="0">
                <a:solidFill>
                  <a:schemeClr val="tx1"/>
                </a:solidFill>
                <a:latin typeface="Arial" panose="020B0604020202020204" pitchFamily="34" charset="0"/>
                <a:cs typeface="Arial" panose="020B0604020202020204" pitchFamily="34" charset="0"/>
              </a:rPr>
              <a:t>oud.</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b="1" u="sng" dirty="0" smtClean="0">
                <a:solidFill>
                  <a:srgbClr val="FFFF00"/>
                </a:solidFill>
                <a:latin typeface="Arial" panose="020B0604020202020204" pitchFamily="34" charset="0"/>
                <a:cs typeface="Arial" panose="020B0604020202020204" pitchFamily="34" charset="0"/>
              </a:rPr>
              <a:t>Het heelal is dus écht onvoorstelbaar groot.</a:t>
            </a:r>
            <a:endParaRPr lang="nl-NL" sz="2300" b="1" u="sng" dirty="0">
              <a:solidFill>
                <a:srgbClr val="FFFF00"/>
              </a:solidFill>
              <a:latin typeface="Arial" panose="020B0604020202020204" pitchFamily="34" charset="0"/>
              <a:cs typeface="Arial" panose="020B0604020202020204" pitchFamily="34" charset="0"/>
            </a:endParaRP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None/>
            </a:pPr>
            <a:r>
              <a:rPr lang="nl-NL" sz="2300" dirty="0" smtClean="0">
                <a:latin typeface="Arial" panose="020B0604020202020204" pitchFamily="34" charset="0"/>
                <a:cs typeface="Arial" panose="020B0604020202020204" pitchFamily="34" charset="0"/>
              </a:rPr>
              <a:t>Ons Melkweg </a:t>
            </a:r>
            <a:r>
              <a:rPr lang="nl-NL" sz="2300" dirty="0">
                <a:latin typeface="Arial" panose="020B0604020202020204" pitchFamily="34" charset="0"/>
                <a:cs typeface="Arial" panose="020B0604020202020204" pitchFamily="34" charset="0"/>
              </a:rPr>
              <a:t>bevat </a:t>
            </a:r>
            <a:r>
              <a:rPr lang="nl-NL" sz="2300" dirty="0" smtClean="0">
                <a:latin typeface="Arial" panose="020B0604020202020204" pitchFamily="34" charset="0"/>
                <a:cs typeface="Arial" panose="020B0604020202020204" pitchFamily="34" charset="0"/>
              </a:rPr>
              <a:t>ongeveer </a:t>
            </a:r>
            <a:r>
              <a:rPr lang="nl-NL" sz="2300" dirty="0">
                <a:latin typeface="Arial" panose="020B0604020202020204" pitchFamily="34" charset="0"/>
                <a:cs typeface="Arial" panose="020B0604020202020204" pitchFamily="34" charset="0"/>
              </a:rPr>
              <a:t>200 miljard sterren en is één van </a:t>
            </a:r>
            <a:r>
              <a:rPr lang="nl-NL" sz="2300" dirty="0" smtClean="0">
                <a:latin typeface="Arial" panose="020B0604020202020204" pitchFamily="34" charset="0"/>
                <a:cs typeface="Arial" panose="020B0604020202020204" pitchFamily="34" charset="0"/>
              </a:rPr>
              <a:t>de        ongeveer 2.000 </a:t>
            </a:r>
            <a:r>
              <a:rPr lang="nl-NL" sz="2300" dirty="0">
                <a:latin typeface="Arial" panose="020B0604020202020204" pitchFamily="34" charset="0"/>
                <a:cs typeface="Arial" panose="020B0604020202020204" pitchFamily="34" charset="0"/>
              </a:rPr>
              <a:t>miljard sterrenstelsels in het heelal. </a:t>
            </a:r>
            <a:endParaRPr lang="nl-NL" sz="2300" dirty="0" smtClean="0">
              <a:latin typeface="Arial" panose="020B0604020202020204" pitchFamily="34" charset="0"/>
              <a:cs typeface="Arial" panose="020B0604020202020204" pitchFamily="34" charset="0"/>
            </a:endParaRPr>
          </a:p>
          <a:p>
            <a:pPr marL="0" indent="0">
              <a:buNone/>
            </a:pPr>
            <a:endParaRPr lang="nl-NL" sz="800" b="1" dirty="0">
              <a:solidFill>
                <a:srgbClr val="FFFF00"/>
              </a:solidFill>
              <a:latin typeface="Arial" panose="020B0604020202020204" pitchFamily="34" charset="0"/>
              <a:cs typeface="Arial" panose="020B0604020202020204" pitchFamily="34" charset="0"/>
            </a:endParaRPr>
          </a:p>
          <a:p>
            <a:pPr marL="0" indent="0">
              <a:buNone/>
            </a:pPr>
            <a:r>
              <a:rPr lang="nl-NL" sz="2300" b="1" u="sng" dirty="0" smtClean="0">
                <a:solidFill>
                  <a:srgbClr val="FFFF00"/>
                </a:solidFill>
                <a:latin typeface="Arial" panose="020B0604020202020204" pitchFamily="34" charset="0"/>
                <a:cs typeface="Arial" panose="020B0604020202020204" pitchFamily="34" charset="0"/>
              </a:rPr>
              <a:t>Er </a:t>
            </a:r>
            <a:r>
              <a:rPr lang="nl-NL" sz="2300" b="1" u="sng" dirty="0">
                <a:solidFill>
                  <a:srgbClr val="FFFF00"/>
                </a:solidFill>
                <a:latin typeface="Arial" panose="020B0604020202020204" pitchFamily="34" charset="0"/>
                <a:cs typeface="Arial" panose="020B0604020202020204" pitchFamily="34" charset="0"/>
              </a:rPr>
              <a:t>zijn </a:t>
            </a:r>
            <a:r>
              <a:rPr lang="nl-NL" sz="2300" b="1" u="sng" dirty="0" smtClean="0">
                <a:solidFill>
                  <a:srgbClr val="FFFF00"/>
                </a:solidFill>
                <a:latin typeface="Arial" panose="020B0604020202020204" pitchFamily="34" charset="0"/>
                <a:cs typeface="Arial" panose="020B0604020202020204" pitchFamily="34" charset="0"/>
              </a:rPr>
              <a:t>dus écht </a:t>
            </a:r>
            <a:r>
              <a:rPr lang="nl-NL" sz="2300" b="1" u="sng" dirty="0">
                <a:solidFill>
                  <a:srgbClr val="FFFF00"/>
                </a:solidFill>
                <a:latin typeface="Arial" panose="020B0604020202020204" pitchFamily="34" charset="0"/>
                <a:cs typeface="Arial" panose="020B0604020202020204" pitchFamily="34" charset="0"/>
              </a:rPr>
              <a:t>meer sterren in het heelal dan zandkorrels op </a:t>
            </a:r>
            <a:r>
              <a:rPr lang="nl-NL" sz="2300" b="1" u="sng" dirty="0" smtClean="0">
                <a:solidFill>
                  <a:srgbClr val="FFFF00"/>
                </a:solidFill>
                <a:latin typeface="Arial" panose="020B0604020202020204" pitchFamily="34" charset="0"/>
                <a:cs typeface="Arial" panose="020B0604020202020204" pitchFamily="34" charset="0"/>
              </a:rPr>
              <a:t>aarde.</a:t>
            </a:r>
          </a:p>
          <a:p>
            <a:pPr marL="0" indent="0">
              <a:buNone/>
            </a:pPr>
            <a:endParaRPr lang="nl-NL" sz="800" b="1" u="sng" dirty="0">
              <a:solidFill>
                <a:srgbClr val="FFFF00"/>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We weten sinds kort dat bij vrijwel elke ster een exoplaneet in de leefbare zone (the Goldilocks zone) aanwezig is.</a:t>
            </a:r>
          </a:p>
          <a:p>
            <a:pPr marL="0" indent="0">
              <a:buNone/>
            </a:pPr>
            <a:endParaRPr lang="nl-NL" sz="8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nl-NL" sz="2300" b="1" u="sng"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Is er écht alleen leven op dit ene zandkorreltje dat we aarde noemen?</a:t>
            </a:r>
          </a:p>
          <a:p>
            <a:pPr marL="0" indent="0">
              <a:buNone/>
            </a:pPr>
            <a:endParaRPr lang="nl-NL" sz="800" b="1" u="sng"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nl-NL" sz="23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Laat dit even </a:t>
            </a:r>
            <a:r>
              <a:rPr lang="nl-NL" sz="2300" b="1" dirty="0">
                <a:solidFill>
                  <a:schemeClr val="bg1"/>
                </a:solidFill>
                <a:latin typeface="Arial" panose="020B0604020202020204" pitchFamily="34" charset="0"/>
                <a:ea typeface="Times New Roman" panose="02020603050405020304" pitchFamily="18" charset="0"/>
                <a:cs typeface="Arial" panose="020B0604020202020204" pitchFamily="34" charset="0"/>
              </a:rPr>
              <a:t>op u </a:t>
            </a:r>
            <a:r>
              <a:rPr lang="nl-NL" sz="23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inwerken.</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8440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51744" y="3429000"/>
            <a:ext cx="10734872" cy="3191256"/>
          </a:xfrm>
        </p:spPr>
        <p:txBody>
          <a:bodyPr>
            <a:noAutofit/>
          </a:bodyPr>
          <a:lstStyle/>
          <a:p>
            <a:pPr marL="0" indent="0">
              <a:buNone/>
            </a:pPr>
            <a:r>
              <a:rPr lang="nl-NL" sz="2300" b="1" dirty="0" smtClean="0">
                <a:solidFill>
                  <a:srgbClr val="FFFF00"/>
                </a:solidFill>
                <a:latin typeface="Arial" panose="020B0604020202020204" pitchFamily="34" charset="0"/>
                <a:cs typeface="Arial" panose="020B0604020202020204" pitchFamily="34" charset="0"/>
              </a:rPr>
              <a:t>Zichtbare materie </a:t>
            </a:r>
            <a:r>
              <a:rPr lang="nl-NL" sz="2300" dirty="0">
                <a:latin typeface="Arial" panose="020B0604020202020204" pitchFamily="34" charset="0"/>
                <a:cs typeface="Arial" panose="020B0604020202020204" pitchFamily="34" charset="0"/>
              </a:rPr>
              <a:t>(5% van </a:t>
            </a:r>
            <a:r>
              <a:rPr lang="nl-NL" sz="2300" dirty="0" smtClean="0">
                <a:latin typeface="Arial" panose="020B0604020202020204" pitchFamily="34" charset="0"/>
                <a:cs typeface="Arial" panose="020B0604020202020204" pitchFamily="34" charset="0"/>
              </a:rPr>
              <a:t>de energie in het </a:t>
            </a:r>
            <a:r>
              <a:rPr lang="nl-NL" sz="2300" dirty="0">
                <a:latin typeface="Arial" panose="020B0604020202020204" pitchFamily="34" charset="0"/>
                <a:cs typeface="Arial" panose="020B0604020202020204" pitchFamily="34" charset="0"/>
              </a:rPr>
              <a:t>heelal): Dit zijn protonen, neutronen en elektronen, alles wat we kunnen zien (sterren, gas, planeten</a:t>
            </a:r>
            <a:r>
              <a:rPr lang="nl-NL" sz="2300" dirty="0" smtClean="0">
                <a:latin typeface="Arial" panose="020B0604020202020204" pitchFamily="34" charset="0"/>
                <a:cs typeface="Arial" panose="020B0604020202020204" pitchFamily="34" charset="0"/>
              </a:rPr>
              <a:t>).</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Donkere materie </a:t>
            </a:r>
            <a:r>
              <a:rPr lang="nl-NL" sz="2300" dirty="0">
                <a:latin typeface="Arial" panose="020B0604020202020204" pitchFamily="34" charset="0"/>
                <a:cs typeface="Arial" panose="020B0604020202020204" pitchFamily="34" charset="0"/>
              </a:rPr>
              <a:t>(25% van </a:t>
            </a:r>
            <a:r>
              <a:rPr lang="nl-NL" sz="2300" dirty="0" smtClean="0">
                <a:latin typeface="Arial" panose="020B0604020202020204" pitchFamily="34" charset="0"/>
                <a:cs typeface="Arial" panose="020B0604020202020204" pitchFamily="34" charset="0"/>
              </a:rPr>
              <a:t>de energie in het </a:t>
            </a:r>
            <a:r>
              <a:rPr lang="nl-NL" sz="2300" dirty="0">
                <a:latin typeface="Arial" panose="020B0604020202020204" pitchFamily="34" charset="0"/>
                <a:cs typeface="Arial" panose="020B0604020202020204" pitchFamily="34" charset="0"/>
              </a:rPr>
              <a:t>heelal): </a:t>
            </a:r>
            <a:r>
              <a:rPr lang="nl-NL" sz="2300" dirty="0" smtClean="0">
                <a:latin typeface="Arial" panose="020B0604020202020204" pitchFamily="34" charset="0"/>
                <a:cs typeface="Arial" panose="020B0604020202020204" pitchFamily="34" charset="0"/>
              </a:rPr>
              <a:t>Een nog </a:t>
            </a:r>
            <a:r>
              <a:rPr lang="nl-NL" sz="2300" b="1" dirty="0" smtClean="0">
                <a:solidFill>
                  <a:srgbClr val="FFFF00"/>
                </a:solidFill>
                <a:latin typeface="Arial" panose="020B0604020202020204" pitchFamily="34" charset="0"/>
                <a:cs typeface="Arial" panose="020B0604020202020204" pitchFamily="34" charset="0"/>
              </a:rPr>
              <a:t>onbekende</a:t>
            </a:r>
            <a:r>
              <a:rPr lang="nl-NL" sz="2300" dirty="0" smtClean="0">
                <a:latin typeface="Arial" panose="020B0604020202020204" pitchFamily="34" charset="0"/>
                <a:cs typeface="Arial" panose="020B0604020202020204" pitchFamily="34" charset="0"/>
              </a:rPr>
              <a:t> materie </a:t>
            </a:r>
            <a:r>
              <a:rPr lang="nl-NL" sz="2300" dirty="0">
                <a:latin typeface="Arial" panose="020B0604020202020204" pitchFamily="34" charset="0"/>
                <a:cs typeface="Arial" panose="020B0604020202020204" pitchFamily="34" charset="0"/>
              </a:rPr>
              <a:t>die geen licht uitzendt, maar wel zwaartekracht uitoefent en zorgt voor de structuur van sterrenstelsels</a:t>
            </a:r>
            <a:r>
              <a:rPr lang="nl-NL" sz="2300" dirty="0" smtClean="0">
                <a:latin typeface="Arial" panose="020B0604020202020204" pitchFamily="34" charset="0"/>
                <a:cs typeface="Arial" panose="020B0604020202020204" pitchFamily="34" charset="0"/>
              </a:rPr>
              <a:t>.</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Donkere energie </a:t>
            </a:r>
            <a:r>
              <a:rPr lang="nl-NL" sz="2300" dirty="0">
                <a:latin typeface="Arial" panose="020B0604020202020204" pitchFamily="34" charset="0"/>
                <a:cs typeface="Arial" panose="020B0604020202020204" pitchFamily="34" charset="0"/>
              </a:rPr>
              <a:t>(70% </a:t>
            </a:r>
            <a:r>
              <a:rPr lang="nl-NL" sz="2300" dirty="0" smtClean="0">
                <a:latin typeface="Arial" panose="020B0604020202020204" pitchFamily="34" charset="0"/>
                <a:cs typeface="Arial" panose="020B0604020202020204" pitchFamily="34" charset="0"/>
              </a:rPr>
              <a:t>van de energie in </a:t>
            </a:r>
            <a:r>
              <a:rPr lang="nl-NL" sz="2300" dirty="0">
                <a:latin typeface="Arial" panose="020B0604020202020204" pitchFamily="34" charset="0"/>
                <a:cs typeface="Arial" panose="020B0604020202020204" pitchFamily="34" charset="0"/>
              </a:rPr>
              <a:t>het heelal): Een </a:t>
            </a:r>
            <a:r>
              <a:rPr lang="nl-NL" sz="2300" dirty="0" smtClean="0">
                <a:latin typeface="Arial" panose="020B0604020202020204" pitchFamily="34" charset="0"/>
                <a:cs typeface="Arial" panose="020B0604020202020204" pitchFamily="34" charset="0"/>
              </a:rPr>
              <a:t>nog </a:t>
            </a:r>
            <a:r>
              <a:rPr lang="nl-NL" sz="2300" b="1" dirty="0" smtClean="0">
                <a:solidFill>
                  <a:srgbClr val="FFFF00"/>
                </a:solidFill>
                <a:latin typeface="Arial" panose="020B0604020202020204" pitchFamily="34" charset="0"/>
                <a:cs typeface="Arial" panose="020B0604020202020204" pitchFamily="34" charset="0"/>
              </a:rPr>
              <a:t>onbekende</a:t>
            </a:r>
            <a:r>
              <a:rPr lang="nl-NL" sz="2300" dirty="0" smtClean="0">
                <a:latin typeface="Arial" panose="020B0604020202020204" pitchFamily="34" charset="0"/>
                <a:cs typeface="Arial" panose="020B0604020202020204" pitchFamily="34" charset="0"/>
              </a:rPr>
              <a:t> vorm </a:t>
            </a:r>
            <a:r>
              <a:rPr lang="nl-NL" sz="2300" dirty="0">
                <a:latin typeface="Arial" panose="020B0604020202020204" pitchFamily="34" charset="0"/>
                <a:cs typeface="Arial" panose="020B0604020202020204" pitchFamily="34" charset="0"/>
              </a:rPr>
              <a:t>van energie die verantwoordelijk is voor de versnelde uitdijing van het heelal</a:t>
            </a:r>
            <a:r>
              <a:rPr lang="nl-NL" sz="2300" dirty="0" smtClean="0">
                <a:latin typeface="Arial" panose="020B0604020202020204" pitchFamily="34" charset="0"/>
                <a:cs typeface="Arial" panose="020B0604020202020204" pitchFamily="34" charset="0"/>
              </a:rPr>
              <a:t>.</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616" y="880979"/>
            <a:ext cx="3486912" cy="2435995"/>
          </a:xfrm>
          <a:prstGeom prst="rect">
            <a:avLst/>
          </a:prstGeom>
        </p:spPr>
      </p:pic>
      <p:sp>
        <p:nvSpPr>
          <p:cNvPr id="5" name="Rechthoek 4"/>
          <p:cNvSpPr/>
          <p:nvPr/>
        </p:nvSpPr>
        <p:spPr>
          <a:xfrm>
            <a:off x="5224456" y="880979"/>
            <a:ext cx="6269552" cy="800219"/>
          </a:xfrm>
          <a:prstGeom prst="rect">
            <a:avLst/>
          </a:prstGeom>
        </p:spPr>
        <p:txBody>
          <a:bodyPr wrap="square">
            <a:spAutoFit/>
          </a:bodyPr>
          <a:lstStyle/>
          <a:p>
            <a:r>
              <a:rPr lang="nl-NL" sz="2300" b="1" dirty="0" smtClean="0">
                <a:solidFill>
                  <a:schemeClr val="bg1"/>
                </a:solidFill>
                <a:latin typeface="Arial" panose="020B0604020202020204" pitchFamily="34" charset="0"/>
                <a:ea typeface="Times New Roman" panose="02020603050405020304" pitchFamily="18" charset="0"/>
              </a:rPr>
              <a:t>Wat weten we van de verdeling van energie in het heelal? Tot nu toe bar weinig. </a:t>
            </a:r>
            <a:endParaRPr lang="nl-NL" sz="2300" b="1" dirty="0"/>
          </a:p>
        </p:txBody>
      </p:sp>
    </p:spTree>
    <p:extLst>
      <p:ext uri="{BB962C8B-B14F-4D97-AF65-F5344CB8AC3E}">
        <p14:creationId xmlns:p14="http://schemas.microsoft.com/office/powerpoint/2010/main" val="394949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11079" y="3347401"/>
            <a:ext cx="7343945" cy="501412"/>
          </a:xfrm>
        </p:spPr>
        <p:txBody>
          <a:bodyPr>
            <a:noAutofit/>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Een </a:t>
            </a:r>
            <a:r>
              <a:rPr lang="nl-NL" sz="2300" b="1" dirty="0" smtClean="0">
                <a:solidFill>
                  <a:srgbClr val="FFFF00"/>
                </a:solidFill>
                <a:latin typeface="Arial" panose="020B0604020202020204" pitchFamily="34" charset="0"/>
                <a:cs typeface="Arial" panose="020B0604020202020204" pitchFamily="34" charset="0"/>
              </a:rPr>
              <a:t>gesloten cirkel </a:t>
            </a:r>
            <a:r>
              <a:rPr lang="nl-NL" sz="2300" dirty="0" smtClean="0">
                <a:solidFill>
                  <a:schemeClr val="tx1"/>
                </a:solidFill>
                <a:latin typeface="Arial" panose="020B0604020202020204" pitchFamily="34" charset="0"/>
                <a:cs typeface="Arial" panose="020B0604020202020204" pitchFamily="34" charset="0"/>
              </a:rPr>
              <a:t>in een tweedimensionale wereld.</a:t>
            </a:r>
            <a:endParaRPr lang="nl-NL" sz="2300" b="1" dirty="0">
              <a:solidFill>
                <a:schemeClr val="tx1"/>
              </a:solidFill>
              <a:latin typeface="Arial" panose="020B0604020202020204" pitchFamily="34" charset="0"/>
              <a:cs typeface="Arial" panose="020B0604020202020204" pitchFamily="34" charset="0"/>
            </a:endParaRPr>
          </a:p>
        </p:txBody>
      </p:sp>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83" y="2556660"/>
            <a:ext cx="2411772" cy="208289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83" y="4790311"/>
            <a:ext cx="2411772" cy="1893951"/>
          </a:xfrm>
          <a:prstGeom prst="rect">
            <a:avLst/>
          </a:prstGeom>
        </p:spPr>
      </p:pic>
      <p:sp>
        <p:nvSpPr>
          <p:cNvPr id="6" name="Tijdelijke aanduiding voor inhoud 2"/>
          <p:cNvSpPr txBox="1">
            <a:spLocks/>
          </p:cNvSpPr>
          <p:nvPr/>
        </p:nvSpPr>
        <p:spPr>
          <a:xfrm>
            <a:off x="691896" y="940717"/>
            <a:ext cx="11180064" cy="1335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b="1" dirty="0" smtClean="0">
                <a:solidFill>
                  <a:srgbClr val="FFFF00"/>
                </a:solidFill>
                <a:latin typeface="Arial" panose="020B0604020202020204" pitchFamily="34" charset="0"/>
                <a:cs typeface="Arial" panose="020B0604020202020204" pitchFamily="34" charset="0"/>
              </a:rPr>
              <a:t>Het heelal is </a:t>
            </a:r>
            <a:r>
              <a:rPr lang="nl-NL" sz="2300" b="1" dirty="0">
                <a:solidFill>
                  <a:srgbClr val="FFFF00"/>
                </a:solidFill>
                <a:latin typeface="Arial" panose="020B0604020202020204" pitchFamily="34" charset="0"/>
                <a:cs typeface="Arial" panose="020B0604020202020204" pitchFamily="34" charset="0"/>
              </a:rPr>
              <a:t>écht </a:t>
            </a:r>
            <a:r>
              <a:rPr lang="nl-NL" sz="2300" b="1" dirty="0" smtClean="0">
                <a:solidFill>
                  <a:srgbClr val="FFFF00"/>
                </a:solidFill>
                <a:latin typeface="Arial" panose="020B0604020202020204" pitchFamily="34" charset="0"/>
                <a:cs typeface="Arial" panose="020B0604020202020204" pitchFamily="34" charset="0"/>
              </a:rPr>
              <a:t>ruimtelijk vierdimensionaal. </a:t>
            </a:r>
          </a:p>
          <a:p>
            <a:pPr marL="0" indent="0">
              <a:buFont typeface="Arial" panose="020B0604020202020204" pitchFamily="34" charse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Om te laten zien dat het heelal </a:t>
            </a:r>
            <a:r>
              <a:rPr lang="nl-NL" sz="2300" dirty="0" smtClean="0">
                <a:latin typeface="Arial" panose="020B0604020202020204" pitchFamily="34" charset="0"/>
                <a:cs typeface="Arial" panose="020B0604020202020204" pitchFamily="34" charset="0"/>
              </a:rPr>
              <a:t>écht</a:t>
            </a:r>
            <a:r>
              <a:rPr lang="nl-NL" sz="2300" dirty="0" smtClean="0">
                <a:solidFill>
                  <a:schemeClr val="tx1"/>
                </a:solidFill>
                <a:latin typeface="Arial" panose="020B0604020202020204" pitchFamily="34" charset="0"/>
                <a:cs typeface="Arial" panose="020B0604020202020204" pitchFamily="34" charset="0"/>
              </a:rPr>
              <a:t> ruimtelijk vierdimensionaal is, eerst een stukje meetkunde. </a:t>
            </a:r>
            <a:endParaRPr lang="nl-NL" sz="2300" b="1" dirty="0">
              <a:solidFill>
                <a:srgbClr val="FFFF00"/>
              </a:solidFill>
              <a:latin typeface="Arial" panose="020B0604020202020204" pitchFamily="34" charset="0"/>
              <a:cs typeface="Arial" panose="020B0604020202020204" pitchFamily="34" charset="0"/>
            </a:endParaRPr>
          </a:p>
        </p:txBody>
      </p:sp>
      <p:sp>
        <p:nvSpPr>
          <p:cNvPr id="8" name="Tijdelijke aanduiding voor inhoud 2"/>
          <p:cNvSpPr txBox="1">
            <a:spLocks/>
          </p:cNvSpPr>
          <p:nvPr/>
        </p:nvSpPr>
        <p:spPr>
          <a:xfrm>
            <a:off x="3811079" y="5478682"/>
            <a:ext cx="7118393" cy="757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300" dirty="0" smtClean="0">
                <a:solidFill>
                  <a:schemeClr val="tx1"/>
                </a:solidFill>
                <a:latin typeface="Arial" panose="020B0604020202020204" pitchFamily="34" charset="0"/>
                <a:cs typeface="Arial" panose="020B0604020202020204" pitchFamily="34" charset="0"/>
              </a:rPr>
              <a:t>Een </a:t>
            </a:r>
            <a:r>
              <a:rPr lang="nl-NL" sz="2300" b="1" dirty="0" smtClean="0">
                <a:solidFill>
                  <a:srgbClr val="FFFF00"/>
                </a:solidFill>
                <a:latin typeface="Arial" panose="020B0604020202020204" pitchFamily="34" charset="0"/>
                <a:cs typeface="Arial" panose="020B0604020202020204" pitchFamily="34" charset="0"/>
              </a:rPr>
              <a:t>gesloten ballon</a:t>
            </a:r>
            <a:r>
              <a:rPr lang="nl-NL" sz="2300" dirty="0" smtClean="0">
                <a:solidFill>
                  <a:schemeClr val="tx1"/>
                </a:solidFill>
                <a:latin typeface="Arial" panose="020B0604020202020204" pitchFamily="34" charset="0"/>
                <a:cs typeface="Arial" panose="020B0604020202020204" pitchFamily="34" charset="0"/>
              </a:rPr>
              <a:t> (dus hol van binnen) in een driedimensionale wereld. </a:t>
            </a:r>
            <a:endParaRPr lang="nl-NL" sz="2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187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
        <p:nvSpPr>
          <p:cNvPr id="6" name="Tijdelijke aanduiding voor inhoud 2"/>
          <p:cNvSpPr txBox="1">
            <a:spLocks/>
          </p:cNvSpPr>
          <p:nvPr/>
        </p:nvSpPr>
        <p:spPr>
          <a:xfrm>
            <a:off x="600456" y="937753"/>
            <a:ext cx="11180064" cy="487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b="1" dirty="0" smtClean="0">
                <a:solidFill>
                  <a:srgbClr val="FFFF00"/>
                </a:solidFill>
                <a:latin typeface="Arial" panose="020B0604020202020204" pitchFamily="34" charset="0"/>
                <a:cs typeface="Arial" panose="020B0604020202020204" pitchFamily="34" charset="0"/>
              </a:rPr>
              <a:t>Het heelal is </a:t>
            </a:r>
            <a:r>
              <a:rPr lang="nl-NL" sz="2300" b="1" dirty="0">
                <a:solidFill>
                  <a:srgbClr val="FFFF00"/>
                </a:solidFill>
                <a:latin typeface="Arial" panose="020B0604020202020204" pitchFamily="34" charset="0"/>
                <a:cs typeface="Arial" panose="020B0604020202020204" pitchFamily="34" charset="0"/>
              </a:rPr>
              <a:t>écht ruimtelijk </a:t>
            </a:r>
            <a:r>
              <a:rPr lang="nl-NL" sz="2300" b="1" dirty="0" smtClean="0">
                <a:solidFill>
                  <a:srgbClr val="FFFF00"/>
                </a:solidFill>
                <a:latin typeface="Arial" panose="020B0604020202020204" pitchFamily="34" charset="0"/>
                <a:cs typeface="Arial" panose="020B0604020202020204" pitchFamily="34" charset="0"/>
              </a:rPr>
              <a:t>vierdimensionaal. </a:t>
            </a:r>
            <a:endParaRPr lang="nl-NL" sz="2300" b="1" dirty="0">
              <a:solidFill>
                <a:srgbClr val="FFFF00"/>
              </a:solidFill>
              <a:latin typeface="Arial" panose="020B0604020202020204" pitchFamily="34" charset="0"/>
              <a:cs typeface="Arial" panose="020B0604020202020204" pitchFamily="34" charset="0"/>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688" y="2221024"/>
            <a:ext cx="4132953" cy="3183080"/>
          </a:xfrm>
          <a:prstGeom prst="rect">
            <a:avLst/>
          </a:prstGeom>
        </p:spPr>
      </p:pic>
      <p:sp>
        <p:nvSpPr>
          <p:cNvPr id="10" name="Tijdelijke aanduiding voor inhoud 2"/>
          <p:cNvSpPr>
            <a:spLocks noGrp="1"/>
          </p:cNvSpPr>
          <p:nvPr>
            <p:ph idx="1"/>
          </p:nvPr>
        </p:nvSpPr>
        <p:spPr>
          <a:xfrm>
            <a:off x="600456" y="1553512"/>
            <a:ext cx="7016496" cy="5286200"/>
          </a:xfrm>
        </p:spPr>
        <p:txBody>
          <a:bodyPr>
            <a:noAutofit/>
          </a:bodyPr>
          <a:lstStyle/>
          <a:p>
            <a:pPr marL="0" indent="0">
              <a:buNone/>
            </a:pPr>
            <a:r>
              <a:rPr lang="nl-NL" sz="2300" dirty="0" smtClean="0">
                <a:latin typeface="Arial" panose="020B0604020202020204" pitchFamily="34" charset="0"/>
                <a:cs typeface="Arial" panose="020B0604020202020204" pitchFamily="34" charset="0"/>
              </a:rPr>
              <a:t>We tekenen ons heelal </a:t>
            </a:r>
            <a:r>
              <a:rPr lang="nl-NL" sz="2300" dirty="0" smtClean="0">
                <a:solidFill>
                  <a:srgbClr val="92D050"/>
                </a:solidFill>
                <a:latin typeface="Arial" panose="020B0604020202020204" pitchFamily="34" charset="0"/>
                <a:cs typeface="Arial" panose="020B0604020202020204" pitchFamily="34" charset="0"/>
              </a:rPr>
              <a:t>tweedimensionaal</a:t>
            </a:r>
            <a:r>
              <a:rPr lang="nl-NL" sz="2300" dirty="0" smtClean="0">
                <a:latin typeface="Arial" panose="020B0604020202020204" pitchFamily="34" charset="0"/>
                <a:cs typeface="Arial" panose="020B0604020202020204" pitchFamily="34" charset="0"/>
              </a:rPr>
              <a:t> op het oppervlak van de </a:t>
            </a:r>
            <a:r>
              <a:rPr lang="nl-NL" sz="2300" dirty="0" smtClean="0">
                <a:solidFill>
                  <a:srgbClr val="92D050"/>
                </a:solidFill>
                <a:latin typeface="Arial" panose="020B0604020202020204" pitchFamily="34" charset="0"/>
                <a:cs typeface="Arial" panose="020B0604020202020204" pitchFamily="34" charset="0"/>
              </a:rPr>
              <a:t>driedimensionaal</a:t>
            </a:r>
            <a:r>
              <a:rPr lang="nl-NL" sz="2300" dirty="0" smtClean="0">
                <a:latin typeface="Arial" panose="020B0604020202020204" pitchFamily="34" charset="0"/>
                <a:cs typeface="Arial" panose="020B0604020202020204" pitchFamily="34" charset="0"/>
              </a:rPr>
              <a:t> </a:t>
            </a:r>
            <a:r>
              <a:rPr lang="nl-NL" sz="2300" b="1" dirty="0" smtClean="0">
                <a:solidFill>
                  <a:srgbClr val="FFFF00"/>
                </a:solidFill>
                <a:latin typeface="Arial" panose="020B0604020202020204" pitchFamily="34" charset="0"/>
                <a:cs typeface="Arial" panose="020B0604020202020204" pitchFamily="34" charset="0"/>
              </a:rPr>
              <a:t>gesloten ballon </a:t>
            </a:r>
            <a:r>
              <a:rPr lang="nl-NL" sz="2300" dirty="0" smtClean="0">
                <a:latin typeface="Arial" panose="020B0604020202020204" pitchFamily="34" charset="0"/>
                <a:cs typeface="Arial" panose="020B0604020202020204" pitchFamily="34" charset="0"/>
              </a:rPr>
              <a:t>en blazen deze ballon op. In welk sterrenstelsel je ook woont, overal verwijderen andere sterrenstelsels zich ten opzichte van jouw sterrenstelsel en denk je dat je in het midden van het heelal woont. Dit is het breed gedragen </a:t>
            </a:r>
            <a:r>
              <a:rPr lang="nl-NL" sz="2300" b="1" dirty="0" smtClean="0">
                <a:solidFill>
                  <a:srgbClr val="FFFF00"/>
                </a:solidFill>
                <a:latin typeface="Arial" panose="020B0604020202020204" pitchFamily="34" charset="0"/>
                <a:cs typeface="Arial" panose="020B0604020202020204" pitchFamily="34" charset="0"/>
              </a:rPr>
              <a:t>kosmologisch principe</a:t>
            </a:r>
            <a:r>
              <a:rPr lang="nl-NL" sz="2300" dirty="0" smtClean="0">
                <a:latin typeface="Arial" panose="020B0604020202020204" pitchFamily="34" charset="0"/>
                <a:cs typeface="Arial" panose="020B0604020202020204" pitchFamily="34" charset="0"/>
              </a:rPr>
              <a:t>. Dit is bewezen met de in 1965 gevonden kosmische achtergrondstraling. Kenmerk van het kosmologisch principe is dat élk punt in het heelal het middelpunt is van het heelal. </a:t>
            </a:r>
            <a:r>
              <a:rPr lang="nl-NL" sz="2300" dirty="0" smtClean="0">
                <a:solidFill>
                  <a:srgbClr val="92D050"/>
                </a:solidFill>
                <a:latin typeface="Arial" panose="020B0604020202020204" pitchFamily="34" charset="0"/>
                <a:cs typeface="Arial" panose="020B0604020202020204" pitchFamily="34" charset="0"/>
              </a:rPr>
              <a:t>In dit geval is élk punt in het tweedimensionaal getekend heelal het middelpunt van het heelal. Dat de bewoners van dit tweedimensionaal heelal dit heelal ook tweedimensionaal waarnemen, komt omdat het licht alleen de vorm van de gesloten ballon volgt. </a:t>
            </a:r>
            <a:endParaRPr lang="nl-NL" sz="23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07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4272" y="1624457"/>
            <a:ext cx="11018520" cy="4785487"/>
          </a:xfrm>
        </p:spPr>
        <p:txBody>
          <a:bodyPr>
            <a:normAutofit lnSpcReduction="10000"/>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Grootste </a:t>
            </a:r>
            <a:r>
              <a:rPr lang="nl-NL" sz="2300" dirty="0">
                <a:solidFill>
                  <a:schemeClr val="tx1"/>
                </a:solidFill>
                <a:latin typeface="Arial" panose="020B0604020202020204" pitchFamily="34" charset="0"/>
                <a:cs typeface="Arial" panose="020B0604020202020204" pitchFamily="34" charset="0"/>
              </a:rPr>
              <a:t>probleem in de natuurwetenschap is dat de </a:t>
            </a:r>
            <a:r>
              <a:rPr lang="nl-NL" sz="2300" b="1" i="1" dirty="0">
                <a:solidFill>
                  <a:srgbClr val="FFC000"/>
                </a:solidFill>
                <a:latin typeface="Arial" panose="020B0604020202020204" pitchFamily="34" charset="0"/>
                <a:cs typeface="Arial" panose="020B0604020202020204" pitchFamily="34" charset="0"/>
              </a:rPr>
              <a:t>algemene relativiteitstheorie </a:t>
            </a:r>
            <a:r>
              <a:rPr lang="nl-NL" sz="2300" dirty="0" smtClean="0">
                <a:solidFill>
                  <a:schemeClr val="tx1"/>
                </a:solidFill>
                <a:latin typeface="Arial" panose="020B0604020202020204" pitchFamily="34" charset="0"/>
                <a:cs typeface="Arial" panose="020B0604020202020204" pitchFamily="34" charset="0"/>
              </a:rPr>
              <a:t>niet </a:t>
            </a:r>
            <a:r>
              <a:rPr lang="nl-NL" sz="2300" dirty="0">
                <a:solidFill>
                  <a:schemeClr val="tx1"/>
                </a:solidFill>
                <a:latin typeface="Arial" panose="020B0604020202020204" pitchFamily="34" charset="0"/>
                <a:cs typeface="Arial" panose="020B0604020202020204" pitchFamily="34" charset="0"/>
              </a:rPr>
              <a:t>aansluit op de </a:t>
            </a:r>
            <a:r>
              <a:rPr lang="nl-NL" sz="2300" b="1" i="1" dirty="0" smtClean="0">
                <a:solidFill>
                  <a:srgbClr val="FFC000"/>
                </a:solidFill>
                <a:latin typeface="Arial" panose="020B0604020202020204" pitchFamily="34" charset="0"/>
                <a:cs typeface="Arial" panose="020B0604020202020204" pitchFamily="34" charset="0"/>
              </a:rPr>
              <a:t>kwantumtheorie</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Dit speelt met name in </a:t>
            </a:r>
            <a:r>
              <a:rPr lang="nl-NL" sz="2300" dirty="0" smtClean="0">
                <a:solidFill>
                  <a:schemeClr val="tx1"/>
                </a:solidFill>
                <a:latin typeface="Arial" panose="020B0604020202020204" pitchFamily="34" charset="0"/>
                <a:cs typeface="Arial" panose="020B0604020202020204" pitchFamily="34" charset="0"/>
              </a:rPr>
              <a:t>het centrum van    zwarte </a:t>
            </a:r>
            <a:r>
              <a:rPr lang="nl-NL" sz="2300" dirty="0">
                <a:solidFill>
                  <a:schemeClr val="tx1"/>
                </a:solidFill>
                <a:latin typeface="Arial" panose="020B0604020202020204" pitchFamily="34" charset="0"/>
                <a:cs typeface="Arial" panose="020B0604020202020204" pitchFamily="34" charset="0"/>
              </a:rPr>
              <a:t>gaten.  </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Volgens </a:t>
            </a:r>
            <a:r>
              <a:rPr lang="nl-NL" sz="2300" dirty="0">
                <a:solidFill>
                  <a:schemeClr val="tx1"/>
                </a:solidFill>
                <a:latin typeface="Arial" panose="020B0604020202020204" pitchFamily="34" charset="0"/>
                <a:cs typeface="Arial" panose="020B0604020202020204" pitchFamily="34" charset="0"/>
              </a:rPr>
              <a:t>de </a:t>
            </a:r>
            <a:r>
              <a:rPr lang="nl-NL" sz="2300" dirty="0" smtClean="0">
                <a:solidFill>
                  <a:schemeClr val="tx1"/>
                </a:solidFill>
                <a:latin typeface="Arial" panose="020B0604020202020204" pitchFamily="34" charset="0"/>
                <a:cs typeface="Arial" panose="020B0604020202020204" pitchFamily="34" charset="0"/>
              </a:rPr>
              <a:t>theorie van Einstein </a:t>
            </a:r>
            <a:r>
              <a:rPr lang="nl-NL" sz="2300" dirty="0" smtClean="0">
                <a:solidFill>
                  <a:srgbClr val="92D050"/>
                </a:solidFill>
                <a:latin typeface="Arial" panose="020B0604020202020204" pitchFamily="34" charset="0"/>
                <a:cs typeface="Arial" panose="020B0604020202020204" pitchFamily="34" charset="0"/>
              </a:rPr>
              <a:t>(dat gaat over zwaartekracht)</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moet de massa in </a:t>
            </a:r>
            <a:r>
              <a:rPr lang="nl-NL" sz="2300" dirty="0" smtClean="0">
                <a:solidFill>
                  <a:schemeClr val="tx1"/>
                </a:solidFill>
                <a:latin typeface="Arial" panose="020B0604020202020204" pitchFamily="34" charset="0"/>
                <a:cs typeface="Arial" panose="020B0604020202020204" pitchFamily="34" charset="0"/>
              </a:rPr>
              <a:t>het centrum van een </a:t>
            </a:r>
            <a:r>
              <a:rPr lang="nl-NL" sz="2300" dirty="0">
                <a:solidFill>
                  <a:schemeClr val="tx1"/>
                </a:solidFill>
                <a:latin typeface="Arial" panose="020B0604020202020204" pitchFamily="34" charset="0"/>
                <a:cs typeface="Arial" panose="020B0604020202020204" pitchFamily="34" charset="0"/>
              </a:rPr>
              <a:t>zwart gat gebundeld zijn in een </a:t>
            </a:r>
            <a:r>
              <a:rPr lang="nl-NL" sz="2300" b="1" i="1" dirty="0" smtClean="0">
                <a:solidFill>
                  <a:schemeClr val="bg1"/>
                </a:solidFill>
                <a:latin typeface="Arial" panose="020B0604020202020204" pitchFamily="34" charset="0"/>
                <a:cs typeface="Arial" panose="020B0604020202020204" pitchFamily="34" charset="0"/>
              </a:rPr>
              <a:t>singulariteit</a:t>
            </a:r>
            <a:r>
              <a:rPr lang="nl-NL" sz="2300" dirty="0" smtClean="0">
                <a:solidFill>
                  <a:schemeClr val="tx1"/>
                </a:solidFill>
                <a:latin typeface="Arial" panose="020B0604020202020204" pitchFamily="34" charset="0"/>
                <a:cs typeface="Arial" panose="020B0604020202020204" pitchFamily="34" charset="0"/>
              </a:rPr>
              <a:t>, samengeperst </a:t>
            </a:r>
            <a:r>
              <a:rPr lang="nl-NL" sz="2300" dirty="0">
                <a:solidFill>
                  <a:schemeClr val="tx1"/>
                </a:solidFill>
                <a:latin typeface="Arial" panose="020B0604020202020204" pitchFamily="34" charset="0"/>
                <a:cs typeface="Arial" panose="020B0604020202020204" pitchFamily="34" charset="0"/>
              </a:rPr>
              <a:t>tot een punt van </a:t>
            </a:r>
            <a:r>
              <a:rPr lang="nl-NL" sz="2300" b="1" u="sng" dirty="0">
                <a:solidFill>
                  <a:srgbClr val="FFC000"/>
                </a:solidFill>
                <a:latin typeface="Arial" panose="020B0604020202020204" pitchFamily="34" charset="0"/>
                <a:cs typeface="Arial" panose="020B0604020202020204" pitchFamily="34" charset="0"/>
              </a:rPr>
              <a:t>oneindige dichtheid </a:t>
            </a:r>
            <a:r>
              <a:rPr lang="nl-NL" sz="2300" b="1" u="sng" dirty="0" smtClean="0">
                <a:solidFill>
                  <a:srgbClr val="FFC000"/>
                </a:solidFill>
                <a:latin typeface="Arial" panose="020B0604020202020204" pitchFamily="34" charset="0"/>
                <a:cs typeface="Arial" panose="020B0604020202020204" pitchFamily="34" charset="0"/>
              </a:rPr>
              <a:t>aan massa </a:t>
            </a:r>
            <a:r>
              <a:rPr lang="nl-NL" sz="2300" dirty="0" smtClean="0">
                <a:solidFill>
                  <a:schemeClr val="tx1"/>
                </a:solidFill>
                <a:latin typeface="Arial" panose="020B0604020202020204" pitchFamily="34" charset="0"/>
                <a:cs typeface="Arial" panose="020B0604020202020204" pitchFamily="34" charset="0"/>
              </a:rPr>
              <a:t>en </a:t>
            </a:r>
            <a:r>
              <a:rPr lang="nl-NL" sz="2300" dirty="0">
                <a:solidFill>
                  <a:schemeClr val="tx1"/>
                </a:solidFill>
                <a:latin typeface="Arial" panose="020B0604020202020204" pitchFamily="34" charset="0"/>
                <a:cs typeface="Arial" panose="020B0604020202020204" pitchFamily="34" charset="0"/>
              </a:rPr>
              <a:t>nul volume</a:t>
            </a:r>
            <a:r>
              <a:rPr lang="nl-NL" sz="2300" dirty="0" smtClean="0">
                <a:solidFill>
                  <a:schemeClr val="tx1"/>
                </a:solidFill>
                <a:latin typeface="Arial" panose="020B0604020202020204" pitchFamily="34" charset="0"/>
                <a:cs typeface="Arial" panose="020B0604020202020204" pitchFamily="34" charset="0"/>
              </a:rPr>
              <a:t>.</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Volgens de kwantumtheorie </a:t>
            </a:r>
            <a:r>
              <a:rPr lang="nl-NL" sz="2300" dirty="0" smtClean="0">
                <a:solidFill>
                  <a:srgbClr val="92D050"/>
                </a:solidFill>
                <a:latin typeface="Arial" panose="020B0604020202020204" pitchFamily="34" charset="0"/>
                <a:cs typeface="Arial" panose="020B0604020202020204" pitchFamily="34" charset="0"/>
              </a:rPr>
              <a:t>(dat gaat over het gedrag van materie op het kleinste niveau)</a:t>
            </a:r>
            <a:r>
              <a:rPr lang="nl-NL" sz="2300" dirty="0" smtClean="0">
                <a:solidFill>
                  <a:schemeClr val="tx1"/>
                </a:solidFill>
                <a:latin typeface="Arial" panose="020B0604020202020204" pitchFamily="34" charset="0"/>
                <a:cs typeface="Arial" panose="020B0604020202020204" pitchFamily="34" charset="0"/>
              </a:rPr>
              <a:t> kán een </a:t>
            </a:r>
            <a:r>
              <a:rPr lang="nl-NL" sz="2300" dirty="0">
                <a:solidFill>
                  <a:schemeClr val="tx1"/>
                </a:solidFill>
                <a:latin typeface="Arial" panose="020B0604020202020204" pitchFamily="34" charset="0"/>
                <a:cs typeface="Arial" panose="020B0604020202020204" pitchFamily="34" charset="0"/>
              </a:rPr>
              <a:t>singulariteit helemaal niet </a:t>
            </a:r>
            <a:r>
              <a:rPr lang="nl-NL" sz="2300" dirty="0" smtClean="0">
                <a:solidFill>
                  <a:schemeClr val="tx1"/>
                </a:solidFill>
                <a:latin typeface="Arial" panose="020B0604020202020204" pitchFamily="34" charset="0"/>
                <a:cs typeface="Arial" panose="020B0604020202020204" pitchFamily="34" charset="0"/>
              </a:rPr>
              <a:t>bestaan, </a:t>
            </a:r>
            <a:r>
              <a:rPr lang="nl-NL" sz="2300" dirty="0">
                <a:solidFill>
                  <a:schemeClr val="tx1"/>
                </a:solidFill>
                <a:latin typeface="Arial" panose="020B0604020202020204" pitchFamily="34" charset="0"/>
                <a:cs typeface="Arial" panose="020B0604020202020204" pitchFamily="34" charset="0"/>
              </a:rPr>
              <a:t>omdat </a:t>
            </a:r>
            <a:r>
              <a:rPr lang="nl-NL" sz="2300" dirty="0" smtClean="0">
                <a:solidFill>
                  <a:schemeClr val="tx1"/>
                </a:solidFill>
                <a:latin typeface="Arial" panose="020B0604020202020204" pitchFamily="34" charset="0"/>
                <a:cs typeface="Arial" panose="020B0604020202020204" pitchFamily="34" charset="0"/>
              </a:rPr>
              <a:t>deze theorie een </a:t>
            </a:r>
            <a:r>
              <a:rPr lang="nl-NL" sz="2300" b="1" u="sng" dirty="0" smtClean="0">
                <a:solidFill>
                  <a:srgbClr val="FFC000"/>
                </a:solidFill>
                <a:latin typeface="Arial" panose="020B0604020202020204" pitchFamily="34" charset="0"/>
                <a:cs typeface="Arial" panose="020B0604020202020204" pitchFamily="34" charset="0"/>
              </a:rPr>
              <a:t>maximale eindige dichtheid aan massa</a:t>
            </a:r>
            <a:r>
              <a:rPr lang="nl-NL" sz="2300" b="1" dirty="0" smtClean="0">
                <a:solidFill>
                  <a:srgbClr val="FFC000"/>
                </a:solidFill>
                <a:latin typeface="Arial" panose="020B0604020202020204" pitchFamily="34" charset="0"/>
                <a:cs typeface="Arial" panose="020B0604020202020204" pitchFamily="34" charset="0"/>
              </a:rPr>
              <a:t> </a:t>
            </a:r>
            <a:r>
              <a:rPr lang="nl-NL" sz="2300" dirty="0" smtClean="0">
                <a:latin typeface="Arial" panose="020B0604020202020204" pitchFamily="34" charset="0"/>
                <a:cs typeface="Arial" panose="020B0604020202020204" pitchFamily="34" charset="0"/>
              </a:rPr>
              <a:t>oplegt.</a:t>
            </a:r>
            <a:endParaRPr lang="nl-NL" sz="2300" dirty="0">
              <a:latin typeface="Arial" panose="020B0604020202020204" pitchFamily="34" charset="0"/>
              <a:cs typeface="Arial" panose="020B0604020202020204" pitchFamily="34" charset="0"/>
            </a:endParaRP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Mijn</a:t>
            </a:r>
            <a:r>
              <a:rPr lang="nl-NL" sz="2300" dirty="0" smtClean="0">
                <a:latin typeface="Arial" panose="020B0604020202020204" pitchFamily="34" charset="0"/>
                <a:cs typeface="Arial" panose="020B0604020202020204" pitchFamily="34" charset="0"/>
              </a:rPr>
              <a:t> </a:t>
            </a:r>
            <a:r>
              <a:rPr lang="nl-NL" sz="2300" b="1" i="1" dirty="0" smtClean="0">
                <a:solidFill>
                  <a:srgbClr val="FFC000"/>
                </a:solidFill>
                <a:latin typeface="Arial" panose="020B0604020202020204" pitchFamily="34" charset="0"/>
                <a:cs typeface="Arial" panose="020B0604020202020204" pitchFamily="34" charset="0"/>
              </a:rPr>
              <a:t>Higgsveld equivalentietheorie (HET) </a:t>
            </a:r>
            <a:r>
              <a:rPr lang="nl-NL" sz="2300" dirty="0" smtClean="0">
                <a:solidFill>
                  <a:schemeClr val="tx1"/>
                </a:solidFill>
                <a:latin typeface="Arial" panose="020B0604020202020204" pitchFamily="34" charset="0"/>
                <a:cs typeface="Arial" panose="020B0604020202020204" pitchFamily="34" charset="0"/>
              </a:rPr>
              <a:t>verenigt nu de </a:t>
            </a:r>
            <a:r>
              <a:rPr lang="nl-NL" sz="2300" dirty="0">
                <a:solidFill>
                  <a:schemeClr val="tx1"/>
                </a:solidFill>
                <a:latin typeface="Arial" panose="020B0604020202020204" pitchFamily="34" charset="0"/>
                <a:cs typeface="Arial" panose="020B0604020202020204" pitchFamily="34" charset="0"/>
              </a:rPr>
              <a:t>algemene relativiteitstheorie </a:t>
            </a:r>
            <a:r>
              <a:rPr lang="nl-NL" sz="2300" dirty="0" smtClean="0">
                <a:solidFill>
                  <a:schemeClr val="tx1"/>
                </a:solidFill>
                <a:latin typeface="Arial" panose="020B0604020202020204" pitchFamily="34" charset="0"/>
                <a:cs typeface="Arial" panose="020B0604020202020204" pitchFamily="34" charset="0"/>
              </a:rPr>
              <a:t>en de kwantumtheorie, door de singulariteit in het zwarte gat te vervangen door </a:t>
            </a:r>
            <a:r>
              <a:rPr lang="nl-NL" sz="2300" b="1" i="1" dirty="0" smtClean="0">
                <a:solidFill>
                  <a:schemeClr val="bg1"/>
                </a:solidFill>
                <a:latin typeface="Arial" panose="020B0604020202020204" pitchFamily="34" charset="0"/>
                <a:cs typeface="Arial" panose="020B0604020202020204" pitchFamily="34" charset="0"/>
              </a:rPr>
              <a:t>een ster in de vorm van een bol van Quark-</a:t>
            </a:r>
            <a:r>
              <a:rPr lang="nl-NL" sz="2300" b="1" i="1" dirty="0" err="1" smtClean="0">
                <a:solidFill>
                  <a:schemeClr val="bg1"/>
                </a:solidFill>
                <a:latin typeface="Arial" panose="020B0604020202020204" pitchFamily="34" charset="0"/>
                <a:cs typeface="Arial" panose="020B0604020202020204" pitchFamily="34" charset="0"/>
              </a:rPr>
              <a:t>gluonplasma</a:t>
            </a:r>
            <a:r>
              <a:rPr lang="nl-NL" sz="2300" b="1" dirty="0" smtClean="0">
                <a:solidFill>
                  <a:schemeClr val="bg1"/>
                </a:solidFill>
                <a:latin typeface="Arial" panose="020B0604020202020204" pitchFamily="34" charset="0"/>
                <a:cs typeface="Arial" panose="020B0604020202020204" pitchFamily="34" charset="0"/>
              </a:rPr>
              <a:t>.</a:t>
            </a:r>
            <a:r>
              <a:rPr lang="nl-NL" sz="2300" dirty="0" smtClean="0">
                <a:solidFill>
                  <a:schemeClr val="bg1"/>
                </a:solidFill>
                <a:latin typeface="Arial" panose="020B0604020202020204" pitchFamily="34" charset="0"/>
                <a:cs typeface="Arial" panose="020B0604020202020204" pitchFamily="34" charset="0"/>
              </a:rPr>
              <a:t> </a:t>
            </a:r>
            <a:endParaRPr lang="nl-NL" sz="2300" dirty="0">
              <a:solidFill>
                <a:schemeClr val="bg1"/>
              </a:solidFill>
              <a:latin typeface="Arial" panose="020B0604020202020204" pitchFamily="34" charset="0"/>
              <a:cs typeface="Arial" panose="020B0604020202020204" pitchFamily="34" charset="0"/>
            </a:endParaRPr>
          </a:p>
        </p:txBody>
      </p:sp>
      <p:sp>
        <p:nvSpPr>
          <p:cNvPr id="5" name="Titel 1"/>
          <p:cNvSpPr txBox="1">
            <a:spLocks/>
          </p:cNvSpPr>
          <p:nvPr/>
        </p:nvSpPr>
        <p:spPr>
          <a:xfrm>
            <a:off x="704272" y="256906"/>
            <a:ext cx="1132008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21516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
        <p:nvSpPr>
          <p:cNvPr id="6" name="Tijdelijke aanduiding voor inhoud 2"/>
          <p:cNvSpPr txBox="1">
            <a:spLocks/>
          </p:cNvSpPr>
          <p:nvPr/>
        </p:nvSpPr>
        <p:spPr>
          <a:xfrm>
            <a:off x="691896" y="1176529"/>
            <a:ext cx="11180064" cy="487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b="1" dirty="0" smtClean="0">
                <a:solidFill>
                  <a:srgbClr val="FFFF00"/>
                </a:solidFill>
                <a:latin typeface="Arial" panose="020B0604020202020204" pitchFamily="34" charset="0"/>
                <a:cs typeface="Arial" panose="020B0604020202020204" pitchFamily="34" charset="0"/>
              </a:rPr>
              <a:t>Het heelal is </a:t>
            </a:r>
            <a:r>
              <a:rPr lang="nl-NL" sz="2300" b="1" dirty="0">
                <a:solidFill>
                  <a:srgbClr val="FFFF00"/>
                </a:solidFill>
                <a:latin typeface="Arial" panose="020B0604020202020204" pitchFamily="34" charset="0"/>
                <a:cs typeface="Arial" panose="020B0604020202020204" pitchFamily="34" charset="0"/>
              </a:rPr>
              <a:t>écht ruimtelijk </a:t>
            </a:r>
            <a:r>
              <a:rPr lang="nl-NL" sz="2300" b="1" dirty="0" smtClean="0">
                <a:solidFill>
                  <a:srgbClr val="FFFF00"/>
                </a:solidFill>
                <a:latin typeface="Arial" panose="020B0604020202020204" pitchFamily="34" charset="0"/>
                <a:cs typeface="Arial" panose="020B0604020202020204" pitchFamily="34" charset="0"/>
              </a:rPr>
              <a:t>vierdimensionaal. </a:t>
            </a:r>
            <a:endParaRPr lang="nl-NL" sz="2300" b="1" dirty="0">
              <a:solidFill>
                <a:srgbClr val="FFFF00"/>
              </a:solidFill>
              <a:latin typeface="Arial" panose="020B0604020202020204" pitchFamily="34" charset="0"/>
              <a:cs typeface="Arial" panose="020B0604020202020204" pitchFamily="34" charset="0"/>
            </a:endParaRPr>
          </a:p>
        </p:txBody>
      </p:sp>
      <p:sp>
        <p:nvSpPr>
          <p:cNvPr id="10" name="Tijdelijke aanduiding voor inhoud 2"/>
          <p:cNvSpPr>
            <a:spLocks noGrp="1"/>
          </p:cNvSpPr>
          <p:nvPr>
            <p:ph idx="1"/>
          </p:nvPr>
        </p:nvSpPr>
        <p:spPr>
          <a:xfrm>
            <a:off x="691896" y="1994488"/>
            <a:ext cx="11039856" cy="4177712"/>
          </a:xfrm>
        </p:spPr>
        <p:txBody>
          <a:bodyPr>
            <a:noAutofit/>
          </a:bodyPr>
          <a:lstStyle/>
          <a:p>
            <a:pPr marL="0" indent="0">
              <a:buNone/>
            </a:pPr>
            <a:r>
              <a:rPr lang="nl-NL" sz="2300" dirty="0">
                <a:latin typeface="Arial" panose="020B0604020202020204" pitchFamily="34" charset="0"/>
                <a:cs typeface="Arial" panose="020B0604020202020204" pitchFamily="34" charset="0"/>
              </a:rPr>
              <a:t>Om het </a:t>
            </a:r>
            <a:r>
              <a:rPr lang="nl-NL" sz="2300" b="1" dirty="0">
                <a:solidFill>
                  <a:srgbClr val="FFFF00"/>
                </a:solidFill>
                <a:latin typeface="Arial" panose="020B0604020202020204" pitchFamily="34" charset="0"/>
                <a:cs typeface="Arial" panose="020B0604020202020204" pitchFamily="34" charset="0"/>
              </a:rPr>
              <a:t>kosmologisch principe </a:t>
            </a:r>
            <a:r>
              <a:rPr lang="nl-NL" sz="2300" dirty="0">
                <a:latin typeface="Arial" panose="020B0604020202020204" pitchFamily="34" charset="0"/>
                <a:cs typeface="Arial" panose="020B0604020202020204" pitchFamily="34" charset="0"/>
              </a:rPr>
              <a:t>ook in het </a:t>
            </a:r>
            <a:r>
              <a:rPr lang="nl-NL" sz="2300" b="1" dirty="0">
                <a:solidFill>
                  <a:srgbClr val="FFFF00"/>
                </a:solidFill>
                <a:latin typeface="Arial" panose="020B0604020202020204" pitchFamily="34" charset="0"/>
                <a:cs typeface="Arial" panose="020B0604020202020204" pitchFamily="34" charset="0"/>
              </a:rPr>
              <a:t>echte heelal </a:t>
            </a:r>
            <a:r>
              <a:rPr lang="nl-NL" sz="2300" dirty="0">
                <a:latin typeface="Arial" panose="020B0604020202020204" pitchFamily="34" charset="0"/>
                <a:cs typeface="Arial" panose="020B0604020202020204" pitchFamily="34" charset="0"/>
              </a:rPr>
              <a:t>te behouden </a:t>
            </a:r>
            <a:r>
              <a:rPr lang="nl-NL" sz="2300" dirty="0">
                <a:solidFill>
                  <a:srgbClr val="92D050"/>
                </a:solidFill>
                <a:latin typeface="Arial" panose="020B0604020202020204" pitchFamily="34" charset="0"/>
                <a:cs typeface="Arial" panose="020B0604020202020204" pitchFamily="34" charset="0"/>
              </a:rPr>
              <a:t>(niet </a:t>
            </a:r>
            <a:r>
              <a:rPr lang="nl-NL" sz="2300" dirty="0" smtClean="0">
                <a:solidFill>
                  <a:srgbClr val="92D050"/>
                </a:solidFill>
                <a:latin typeface="Arial" panose="020B0604020202020204" pitchFamily="34" charset="0"/>
                <a:cs typeface="Arial" panose="020B0604020202020204" pitchFamily="34" charset="0"/>
              </a:rPr>
              <a:t>tweedimensionaal, </a:t>
            </a:r>
            <a:r>
              <a:rPr lang="nl-NL" sz="2300" dirty="0">
                <a:solidFill>
                  <a:srgbClr val="92D050"/>
                </a:solidFill>
                <a:latin typeface="Arial" panose="020B0604020202020204" pitchFamily="34" charset="0"/>
                <a:cs typeface="Arial" panose="020B0604020202020204" pitchFamily="34" charset="0"/>
              </a:rPr>
              <a:t>maar </a:t>
            </a:r>
            <a:r>
              <a:rPr lang="nl-NL" sz="2300" dirty="0" smtClean="0">
                <a:solidFill>
                  <a:srgbClr val="92D050"/>
                </a:solidFill>
                <a:latin typeface="Arial" panose="020B0604020202020204" pitchFamily="34" charset="0"/>
                <a:cs typeface="Arial" panose="020B0604020202020204" pitchFamily="34" charset="0"/>
              </a:rPr>
              <a:t>driedimensionaal </a:t>
            </a:r>
            <a:r>
              <a:rPr lang="nl-NL" sz="2300" dirty="0">
                <a:solidFill>
                  <a:srgbClr val="92D050"/>
                </a:solidFill>
                <a:latin typeface="Arial" panose="020B0604020202020204" pitchFamily="34" charset="0"/>
                <a:cs typeface="Arial" panose="020B0604020202020204" pitchFamily="34" charset="0"/>
              </a:rPr>
              <a:t>zoals wij het heelal waarnemen)</a:t>
            </a:r>
            <a:r>
              <a:rPr lang="nl-NL" sz="2300" dirty="0">
                <a:latin typeface="Arial" panose="020B0604020202020204" pitchFamily="34" charset="0"/>
                <a:cs typeface="Arial" panose="020B0604020202020204" pitchFamily="34" charset="0"/>
              </a:rPr>
              <a:t>, moet deze </a:t>
            </a:r>
            <a:r>
              <a:rPr lang="nl-NL" sz="2300" b="1" u="sng" dirty="0" smtClean="0">
                <a:latin typeface="Arial" panose="020B0604020202020204" pitchFamily="34" charset="0"/>
                <a:cs typeface="Arial" panose="020B0604020202020204" pitchFamily="34" charset="0"/>
              </a:rPr>
              <a:t>niet</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tweedimensionaal getekend worden op de oppervlak van een driedimensionaal </a:t>
            </a:r>
            <a:r>
              <a:rPr lang="nl-NL" sz="2300" b="1" dirty="0">
                <a:solidFill>
                  <a:srgbClr val="FFFF00"/>
                </a:solidFill>
                <a:latin typeface="Arial" panose="020B0604020202020204" pitchFamily="34" charset="0"/>
                <a:cs typeface="Arial" panose="020B0604020202020204" pitchFamily="34" charset="0"/>
              </a:rPr>
              <a:t>gesloten ballon</a:t>
            </a:r>
            <a:r>
              <a:rPr lang="nl-NL" sz="2300" dirty="0">
                <a:latin typeface="Arial" panose="020B0604020202020204" pitchFamily="34" charset="0"/>
                <a:cs typeface="Arial" panose="020B0604020202020204" pitchFamily="34" charset="0"/>
              </a:rPr>
              <a:t>, maar moet </a:t>
            </a:r>
            <a:r>
              <a:rPr lang="nl-NL" sz="2300" dirty="0" smtClean="0">
                <a:latin typeface="Arial" panose="020B0604020202020204" pitchFamily="34" charset="0"/>
                <a:cs typeface="Arial" panose="020B0604020202020204" pitchFamily="34" charset="0"/>
              </a:rPr>
              <a:t>het heelal driedimensionaal </a:t>
            </a:r>
            <a:r>
              <a:rPr lang="nl-NL" sz="2300" dirty="0">
                <a:latin typeface="Arial" panose="020B0604020202020204" pitchFamily="34" charset="0"/>
                <a:cs typeface="Arial" panose="020B0604020202020204" pitchFamily="34" charset="0"/>
              </a:rPr>
              <a:t>getekend worden op de oppervlak van een </a:t>
            </a:r>
            <a:r>
              <a:rPr lang="nl-NL" sz="2300" dirty="0" smtClean="0">
                <a:latin typeface="Arial" panose="020B0604020202020204" pitchFamily="34" charset="0"/>
                <a:cs typeface="Arial" panose="020B0604020202020204" pitchFamily="34" charset="0"/>
              </a:rPr>
              <a:t>ruimtelijk vierdimensionaal </a:t>
            </a:r>
            <a:r>
              <a:rPr lang="nl-NL" sz="2300" b="1" dirty="0">
                <a:solidFill>
                  <a:srgbClr val="FFFF00"/>
                </a:solidFill>
                <a:latin typeface="Arial" panose="020B0604020202020204" pitchFamily="34" charset="0"/>
                <a:cs typeface="Arial" panose="020B0604020202020204" pitchFamily="34" charset="0"/>
              </a:rPr>
              <a:t>gesloten </a:t>
            </a:r>
            <a:r>
              <a:rPr lang="nl-NL" sz="2300" b="1" dirty="0" smtClean="0">
                <a:solidFill>
                  <a:srgbClr val="FFFF00"/>
                </a:solidFill>
                <a:latin typeface="Arial" panose="020B0604020202020204" pitchFamily="34" charset="0"/>
                <a:cs typeface="Arial" panose="020B0604020202020204" pitchFamily="34" charset="0"/>
              </a:rPr>
              <a:t>hypersfeer</a:t>
            </a:r>
            <a:r>
              <a:rPr lang="nl-NL" sz="2300" dirty="0" smtClean="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(een vierdimensionale variant van een driedimensionaal gesloten ballon). </a:t>
            </a:r>
            <a:r>
              <a:rPr lang="nl-NL" sz="2300" dirty="0">
                <a:solidFill>
                  <a:srgbClr val="92D050"/>
                </a:solidFill>
                <a:latin typeface="Arial" panose="020B0604020202020204" pitchFamily="34" charset="0"/>
                <a:cs typeface="Arial" panose="020B0604020202020204" pitchFamily="34" charset="0"/>
              </a:rPr>
              <a:t>Zie voorbeeld van een gesloten </a:t>
            </a:r>
            <a:r>
              <a:rPr lang="nl-NL" sz="2300" dirty="0" smtClean="0">
                <a:solidFill>
                  <a:srgbClr val="92D050"/>
                </a:solidFill>
                <a:latin typeface="Arial" panose="020B0604020202020204" pitchFamily="34" charset="0"/>
                <a:cs typeface="Arial" panose="020B0604020202020204" pitchFamily="34" charset="0"/>
              </a:rPr>
              <a:t>hyperkubus op de volgende dia </a:t>
            </a:r>
            <a:r>
              <a:rPr lang="nl-NL" sz="2300" dirty="0">
                <a:solidFill>
                  <a:srgbClr val="92D050"/>
                </a:solidFill>
                <a:latin typeface="Arial" panose="020B0604020202020204" pitchFamily="34" charset="0"/>
                <a:cs typeface="Arial" panose="020B0604020202020204" pitchFamily="34" charset="0"/>
              </a:rPr>
              <a:t>(een vierdimensionale variant van een driedimensionale kubus, ook wel </a:t>
            </a:r>
            <a:r>
              <a:rPr lang="nl-NL" sz="2300" dirty="0" smtClean="0">
                <a:solidFill>
                  <a:srgbClr val="92D050"/>
                </a:solidFill>
                <a:latin typeface="Arial" panose="020B0604020202020204" pitchFamily="34" charset="0"/>
                <a:cs typeface="Arial" panose="020B0604020202020204" pitchFamily="34" charset="0"/>
              </a:rPr>
              <a:t>tessaract </a:t>
            </a:r>
            <a:r>
              <a:rPr lang="nl-NL" sz="2300" dirty="0">
                <a:solidFill>
                  <a:srgbClr val="92D050"/>
                </a:solidFill>
                <a:latin typeface="Arial" panose="020B0604020202020204" pitchFamily="34" charset="0"/>
                <a:cs typeface="Arial" panose="020B0604020202020204" pitchFamily="34" charset="0"/>
              </a:rPr>
              <a:t>genoemd</a:t>
            </a:r>
            <a:r>
              <a:rPr lang="nl-NL" sz="2300" dirty="0" smtClean="0">
                <a:solidFill>
                  <a:srgbClr val="92D050"/>
                </a:solidFill>
                <a:latin typeface="Arial" panose="020B0604020202020204" pitchFamily="34" charset="0"/>
                <a:cs typeface="Arial" panose="020B0604020202020204" pitchFamily="34" charset="0"/>
              </a:rPr>
              <a:t>).</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Het heelal is dan ook écht </a:t>
            </a:r>
            <a:r>
              <a:rPr lang="nl-NL" sz="2300" b="1" dirty="0" smtClean="0">
                <a:solidFill>
                  <a:srgbClr val="FFFF00"/>
                </a:solidFill>
                <a:latin typeface="Arial" panose="020B0604020202020204" pitchFamily="34" charset="0"/>
                <a:cs typeface="Arial" panose="020B0604020202020204" pitchFamily="34" charset="0"/>
              </a:rPr>
              <a:t>ruimtelijk vierdimensionaal</a:t>
            </a:r>
            <a:r>
              <a:rPr lang="nl-NL" sz="2300" b="1" dirty="0">
                <a:solidFill>
                  <a:srgbClr val="FFFF00"/>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Dat de </a:t>
            </a:r>
            <a:r>
              <a:rPr lang="nl-NL" sz="2300" dirty="0">
                <a:solidFill>
                  <a:schemeClr val="tx1"/>
                </a:solidFill>
                <a:latin typeface="Arial" panose="020B0604020202020204" pitchFamily="34" charset="0"/>
                <a:cs typeface="Arial" panose="020B0604020202020204" pitchFamily="34" charset="0"/>
              </a:rPr>
              <a:t>bewoners van dit </a:t>
            </a:r>
            <a:r>
              <a:rPr lang="nl-NL" sz="2300" dirty="0" smtClean="0">
                <a:solidFill>
                  <a:schemeClr val="tx1"/>
                </a:solidFill>
                <a:latin typeface="Arial" panose="020B0604020202020204" pitchFamily="34" charset="0"/>
                <a:cs typeface="Arial" panose="020B0604020202020204" pitchFamily="34" charset="0"/>
              </a:rPr>
              <a:t>driedimensionaal </a:t>
            </a:r>
            <a:r>
              <a:rPr lang="nl-NL" sz="2300" dirty="0">
                <a:solidFill>
                  <a:schemeClr val="tx1"/>
                </a:solidFill>
                <a:latin typeface="Arial" panose="020B0604020202020204" pitchFamily="34" charset="0"/>
                <a:cs typeface="Arial" panose="020B0604020202020204" pitchFamily="34" charset="0"/>
              </a:rPr>
              <a:t>heelal het ook </a:t>
            </a:r>
            <a:r>
              <a:rPr lang="nl-NL" sz="2300" dirty="0" smtClean="0">
                <a:solidFill>
                  <a:schemeClr val="tx1"/>
                </a:solidFill>
                <a:latin typeface="Arial" panose="020B0604020202020204" pitchFamily="34" charset="0"/>
                <a:cs typeface="Arial" panose="020B0604020202020204" pitchFamily="34" charset="0"/>
              </a:rPr>
              <a:t>driedimensionaal waarnemen, komt </a:t>
            </a:r>
            <a:r>
              <a:rPr lang="nl-NL" sz="2300" dirty="0">
                <a:solidFill>
                  <a:schemeClr val="tx1"/>
                </a:solidFill>
                <a:latin typeface="Arial" panose="020B0604020202020204" pitchFamily="34" charset="0"/>
                <a:cs typeface="Arial" panose="020B0604020202020204" pitchFamily="34" charset="0"/>
              </a:rPr>
              <a:t>omdat het licht alleen de vorm van de </a:t>
            </a:r>
            <a:r>
              <a:rPr lang="nl-NL" sz="2300" dirty="0" smtClean="0">
                <a:solidFill>
                  <a:schemeClr val="tx1"/>
                </a:solidFill>
                <a:latin typeface="Arial" panose="020B0604020202020204" pitchFamily="34" charset="0"/>
                <a:cs typeface="Arial" panose="020B0604020202020204" pitchFamily="34" charset="0"/>
              </a:rPr>
              <a:t>gesloten hypersfeer volgt.</a:t>
            </a:r>
            <a:endParaRPr lang="nl-NL" sz="2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746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
        <p:nvSpPr>
          <p:cNvPr id="6" name="Tijdelijke aanduiding voor inhoud 2"/>
          <p:cNvSpPr txBox="1">
            <a:spLocks/>
          </p:cNvSpPr>
          <p:nvPr/>
        </p:nvSpPr>
        <p:spPr>
          <a:xfrm>
            <a:off x="2392680" y="1072349"/>
            <a:ext cx="6687312" cy="487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b="1" dirty="0" smtClean="0">
                <a:solidFill>
                  <a:srgbClr val="FFFF00"/>
                </a:solidFill>
                <a:latin typeface="Arial" panose="020B0604020202020204" pitchFamily="34" charset="0"/>
                <a:cs typeface="Arial" panose="020B0604020202020204" pitchFamily="34" charset="0"/>
              </a:rPr>
              <a:t>Het </a:t>
            </a:r>
            <a:r>
              <a:rPr lang="nl-NL" sz="2300" b="1" dirty="0">
                <a:solidFill>
                  <a:srgbClr val="FFFF00"/>
                </a:solidFill>
                <a:latin typeface="Arial" panose="020B0604020202020204" pitchFamily="34" charset="0"/>
                <a:cs typeface="Arial" panose="020B0604020202020204" pitchFamily="34" charset="0"/>
              </a:rPr>
              <a:t>heelal </a:t>
            </a:r>
            <a:r>
              <a:rPr lang="nl-NL" sz="2300" b="1" dirty="0" smtClean="0">
                <a:solidFill>
                  <a:srgbClr val="FFFF00"/>
                </a:solidFill>
                <a:latin typeface="Arial" panose="020B0604020202020204" pitchFamily="34" charset="0"/>
                <a:cs typeface="Arial" panose="020B0604020202020204" pitchFamily="34" charset="0"/>
              </a:rPr>
              <a:t>is </a:t>
            </a:r>
            <a:r>
              <a:rPr lang="nl-NL" sz="2300" b="1" dirty="0">
                <a:solidFill>
                  <a:srgbClr val="FFFF00"/>
                </a:solidFill>
                <a:latin typeface="Arial" panose="020B0604020202020204" pitchFamily="34" charset="0"/>
                <a:cs typeface="Arial" panose="020B0604020202020204" pitchFamily="34" charset="0"/>
              </a:rPr>
              <a:t>écht ruimtelijk </a:t>
            </a:r>
            <a:r>
              <a:rPr lang="nl-NL" sz="2300" b="1" dirty="0" smtClean="0">
                <a:solidFill>
                  <a:srgbClr val="FFFF00"/>
                </a:solidFill>
                <a:latin typeface="Arial" panose="020B0604020202020204" pitchFamily="34" charset="0"/>
                <a:cs typeface="Arial" panose="020B0604020202020204" pitchFamily="34" charset="0"/>
              </a:rPr>
              <a:t>vierdimensionaal. </a:t>
            </a:r>
            <a:endParaRPr lang="nl-NL" sz="2300" b="1" dirty="0">
              <a:solidFill>
                <a:srgbClr val="FFFF00"/>
              </a:solidFill>
              <a:latin typeface="Arial" panose="020B0604020202020204" pitchFamily="34" charset="0"/>
              <a:cs typeface="Arial" panose="020B0604020202020204" pitchFamily="34" charset="0"/>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176" y="1840992"/>
            <a:ext cx="4541520" cy="4541520"/>
          </a:xfrm>
          <a:prstGeom prst="rect">
            <a:avLst/>
          </a:prstGeom>
        </p:spPr>
      </p:pic>
    </p:spTree>
    <p:extLst>
      <p:ext uri="{BB962C8B-B14F-4D97-AF65-F5344CB8AC3E}">
        <p14:creationId xmlns:p14="http://schemas.microsoft.com/office/powerpoint/2010/main" val="1228907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4088" y="1487297"/>
            <a:ext cx="10826496" cy="4410583"/>
          </a:xfrm>
        </p:spPr>
        <p:txBody>
          <a:bodyPr>
            <a:noAutofit/>
          </a:bodyPr>
          <a:lstStyle/>
          <a:p>
            <a:pPr marL="0" indent="0">
              <a:buNone/>
            </a:pPr>
            <a:r>
              <a:rPr lang="nl-NL" sz="2300" dirty="0">
                <a:solidFill>
                  <a:schemeClr val="tx1"/>
                </a:solidFill>
                <a:latin typeface="Arial" panose="020B0604020202020204" pitchFamily="34" charset="0"/>
                <a:cs typeface="Arial" panose="020B0604020202020204" pitchFamily="34" charset="0"/>
              </a:rPr>
              <a:t>Op </a:t>
            </a:r>
            <a:r>
              <a:rPr lang="nl-NL" sz="2300" b="1" dirty="0">
                <a:solidFill>
                  <a:srgbClr val="FFFF00"/>
                </a:solidFill>
                <a:latin typeface="Arial" panose="020B0604020202020204" pitchFamily="34" charset="0"/>
                <a:cs typeface="Arial" panose="020B0604020202020204" pitchFamily="34" charset="0"/>
              </a:rPr>
              <a:t>4 juli 2012 </a:t>
            </a:r>
            <a:r>
              <a:rPr lang="nl-NL" sz="2300" dirty="0">
                <a:solidFill>
                  <a:schemeClr val="tx1"/>
                </a:solidFill>
                <a:latin typeface="Arial" panose="020B0604020202020204" pitchFamily="34" charset="0"/>
                <a:cs typeface="Arial" panose="020B0604020202020204" pitchFamily="34" charset="0"/>
              </a:rPr>
              <a:t>werd bekendgemaakt dat met behulp van de Large Hadron Collider in CERN een deeltje is </a:t>
            </a:r>
            <a:r>
              <a:rPr lang="nl-NL" sz="2300" dirty="0" smtClean="0">
                <a:solidFill>
                  <a:schemeClr val="tx1"/>
                </a:solidFill>
                <a:latin typeface="Arial" panose="020B0604020202020204" pitchFamily="34" charset="0"/>
                <a:cs typeface="Arial" panose="020B0604020202020204" pitchFamily="34" charset="0"/>
              </a:rPr>
              <a:t>ontdekt, </a:t>
            </a:r>
            <a:r>
              <a:rPr lang="nl-NL" sz="2300" dirty="0">
                <a:solidFill>
                  <a:schemeClr val="tx1"/>
                </a:solidFill>
                <a:latin typeface="Arial" panose="020B0604020202020204" pitchFamily="34" charset="0"/>
                <a:cs typeface="Arial" panose="020B0604020202020204" pitchFamily="34" charset="0"/>
              </a:rPr>
              <a:t>waarvan de massa overeenkomt met die van het higgsboson (populair wetenschappelijk ook wel ‘godsdeeltje’ genoemd). In de </a:t>
            </a:r>
            <a:r>
              <a:rPr lang="nl-NL" sz="2300" dirty="0" smtClean="0">
                <a:solidFill>
                  <a:schemeClr val="tx1"/>
                </a:solidFill>
                <a:latin typeface="Arial" panose="020B0604020202020204" pitchFamily="34" charset="0"/>
                <a:cs typeface="Arial" panose="020B0604020202020204" pitchFamily="34" charset="0"/>
              </a:rPr>
              <a:t>kwantumtheorie is </a:t>
            </a:r>
            <a:r>
              <a:rPr lang="nl-NL" sz="2300" dirty="0">
                <a:solidFill>
                  <a:schemeClr val="tx1"/>
                </a:solidFill>
                <a:latin typeface="Arial" panose="020B0604020202020204" pitchFamily="34" charset="0"/>
                <a:cs typeface="Arial" panose="020B0604020202020204" pitchFamily="34" charset="0"/>
              </a:rPr>
              <a:t>er geen strikt onderscheid tussen ‘deeltje’ of ‘veld’, het zijn verschillende aspecten van dezelfde fundamentele werkelijkheid.</a:t>
            </a: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None/>
            </a:pPr>
            <a:r>
              <a:rPr lang="nl-NL" sz="2300" dirty="0">
                <a:solidFill>
                  <a:schemeClr val="tx1"/>
                </a:solidFill>
                <a:latin typeface="Arial" panose="020B0604020202020204" pitchFamily="34" charset="0"/>
                <a:cs typeface="Arial" panose="020B0604020202020204" pitchFamily="34" charset="0"/>
              </a:rPr>
              <a:t>Het </a:t>
            </a:r>
            <a:r>
              <a:rPr lang="nl-NL" sz="2300" dirty="0" smtClean="0">
                <a:solidFill>
                  <a:schemeClr val="tx1"/>
                </a:solidFill>
                <a:latin typeface="Arial" panose="020B0604020202020204" pitchFamily="34" charset="0"/>
                <a:cs typeface="Arial" panose="020B0604020202020204" pitchFamily="34" charset="0"/>
              </a:rPr>
              <a:t>higgsboson oftewel </a:t>
            </a:r>
            <a:r>
              <a:rPr lang="nl-NL" sz="2300" b="1" dirty="0" smtClean="0">
                <a:solidFill>
                  <a:srgbClr val="FFFF00"/>
                </a:solidFill>
                <a:latin typeface="Arial" panose="020B0604020202020204" pitchFamily="34" charset="0"/>
                <a:cs typeface="Arial" panose="020B0604020202020204" pitchFamily="34" charset="0"/>
              </a:rPr>
              <a:t>Higgsveld</a:t>
            </a:r>
            <a:r>
              <a:rPr lang="nl-NL" sz="2300" dirty="0" smtClean="0">
                <a:solidFill>
                  <a:schemeClr val="tx1"/>
                </a:solidFill>
                <a:latin typeface="Arial" panose="020B0604020202020204" pitchFamily="34" charset="0"/>
                <a:cs typeface="Arial" panose="020B0604020202020204" pitchFamily="34" charset="0"/>
              </a:rPr>
              <a:t> (een energieveld) verklaart </a:t>
            </a:r>
            <a:r>
              <a:rPr lang="nl-NL" sz="2300" dirty="0">
                <a:solidFill>
                  <a:schemeClr val="tx1"/>
                </a:solidFill>
                <a:latin typeface="Arial" panose="020B0604020202020204" pitchFamily="34" charset="0"/>
                <a:cs typeface="Arial" panose="020B0604020202020204" pitchFamily="34" charset="0"/>
              </a:rPr>
              <a:t>het bestaan van traagheid van massa </a:t>
            </a:r>
            <a:r>
              <a:rPr lang="nl-NL" sz="2300" dirty="0" smtClean="0">
                <a:solidFill>
                  <a:srgbClr val="92D050"/>
                </a:solidFill>
                <a:latin typeface="Arial" panose="020B0604020202020204" pitchFamily="34" charset="0"/>
                <a:cs typeface="Arial" panose="020B0604020202020204" pitchFamily="34" charset="0"/>
              </a:rPr>
              <a:t>(een </a:t>
            </a:r>
            <a:r>
              <a:rPr lang="nl-NL" sz="2400" dirty="0" smtClean="0">
                <a:solidFill>
                  <a:srgbClr val="92D050"/>
                </a:solidFill>
                <a:latin typeface="Arial" panose="020B0604020202020204" pitchFamily="34" charset="0"/>
                <a:cs typeface="Arial" panose="020B0604020202020204" pitchFamily="34" charset="0"/>
              </a:rPr>
              <a:t>eigenschap </a:t>
            </a:r>
            <a:r>
              <a:rPr lang="nl-NL" sz="2400" dirty="0">
                <a:solidFill>
                  <a:srgbClr val="92D050"/>
                </a:solidFill>
                <a:latin typeface="Arial" panose="020B0604020202020204" pitchFamily="34" charset="0"/>
                <a:cs typeface="Arial" panose="020B0604020202020204" pitchFamily="34" charset="0"/>
              </a:rPr>
              <a:t>van materie om zich te verzetten tegen elke verandering in haar </a:t>
            </a:r>
            <a:r>
              <a:rPr lang="nl-NL" sz="2400" dirty="0" smtClean="0">
                <a:solidFill>
                  <a:srgbClr val="92D050"/>
                </a:solidFill>
                <a:latin typeface="Arial" panose="020B0604020202020204" pitchFamily="34" charset="0"/>
                <a:cs typeface="Arial" panose="020B0604020202020204" pitchFamily="34" charset="0"/>
              </a:rPr>
              <a:t>bewegingstoestand) </a:t>
            </a:r>
            <a:r>
              <a:rPr lang="nl-NL" sz="2400" dirty="0" smtClean="0">
                <a:solidFill>
                  <a:schemeClr val="tx1"/>
                </a:solidFill>
                <a:latin typeface="Arial" panose="020B0604020202020204" pitchFamily="34" charset="0"/>
                <a:cs typeface="Arial" panose="020B0604020202020204" pitchFamily="34" charset="0"/>
              </a:rPr>
              <a:t>d</a:t>
            </a:r>
            <a:r>
              <a:rPr lang="nl-NL" sz="2300" dirty="0" smtClean="0">
                <a:solidFill>
                  <a:schemeClr val="tx1"/>
                </a:solidFill>
                <a:latin typeface="Arial" panose="020B0604020202020204" pitchFamily="34" charset="0"/>
                <a:cs typeface="Arial" panose="020B0604020202020204" pitchFamily="34" charset="0"/>
              </a:rPr>
              <a:t>oor </a:t>
            </a:r>
            <a:r>
              <a:rPr lang="nl-NL" sz="2300" dirty="0">
                <a:solidFill>
                  <a:schemeClr val="tx1"/>
                </a:solidFill>
                <a:latin typeface="Arial" panose="020B0604020202020204" pitchFamily="34" charset="0"/>
                <a:cs typeface="Arial" panose="020B0604020202020204" pitchFamily="34" charset="0"/>
              </a:rPr>
              <a:t>de toevoeging van </a:t>
            </a:r>
            <a:r>
              <a:rPr lang="nl-NL" sz="2300" dirty="0" smtClean="0">
                <a:solidFill>
                  <a:schemeClr val="tx1"/>
                </a:solidFill>
                <a:latin typeface="Arial" panose="020B0604020202020204" pitchFamily="34" charset="0"/>
                <a:cs typeface="Arial" panose="020B0604020202020204" pitchFamily="34" charset="0"/>
              </a:rPr>
              <a:t>dit energieveld </a:t>
            </a:r>
            <a:r>
              <a:rPr lang="nl-NL" sz="2300" dirty="0">
                <a:solidFill>
                  <a:schemeClr val="tx1"/>
                </a:solidFill>
                <a:latin typeface="Arial" panose="020B0604020202020204" pitchFamily="34" charset="0"/>
                <a:cs typeface="Arial" panose="020B0604020202020204" pitchFamily="34" charset="0"/>
              </a:rPr>
              <a:t>aan het </a:t>
            </a:r>
            <a:r>
              <a:rPr lang="nl-NL" sz="2300" b="1" dirty="0">
                <a:solidFill>
                  <a:srgbClr val="FFFF00"/>
                </a:solidFill>
                <a:latin typeface="Arial" panose="020B0604020202020204" pitchFamily="34" charset="0"/>
                <a:cs typeface="Arial" panose="020B0604020202020204" pitchFamily="34" charset="0"/>
              </a:rPr>
              <a:t>S</a:t>
            </a:r>
            <a:r>
              <a:rPr lang="nl-NL" sz="2300" b="1" dirty="0" smtClean="0">
                <a:solidFill>
                  <a:srgbClr val="FFFF00"/>
                </a:solidFill>
                <a:latin typeface="Arial" panose="020B0604020202020204" pitchFamily="34" charset="0"/>
                <a:cs typeface="Arial" panose="020B0604020202020204" pitchFamily="34" charset="0"/>
              </a:rPr>
              <a:t>tandaardmodel van de Elementaire deeltjes</a:t>
            </a:r>
            <a:r>
              <a:rPr lang="nl-NL" sz="2300" dirty="0" smtClean="0">
                <a:solidFill>
                  <a:schemeClr val="tx1"/>
                </a:solidFill>
                <a:latin typeface="Arial" panose="020B0604020202020204" pitchFamily="34" charset="0"/>
                <a:cs typeface="Arial" panose="020B0604020202020204" pitchFamily="34" charset="0"/>
              </a:rPr>
              <a:t>.</a:t>
            </a:r>
          </a:p>
          <a:p>
            <a:pPr marL="0" indent="0">
              <a:buNone/>
            </a:pPr>
            <a:endParaRPr lang="nl-NL" sz="800" dirty="0" smtClean="0">
              <a:solidFill>
                <a:schemeClr val="tx1"/>
              </a:solidFill>
              <a:latin typeface="Arial" panose="020B0604020202020204" pitchFamily="34" charset="0"/>
              <a:cs typeface="Arial" panose="020B0604020202020204" pitchFamily="34" charset="0"/>
            </a:endParaRPr>
          </a:p>
          <a:p>
            <a:pPr marL="0" indent="0">
              <a:buNone/>
            </a:pPr>
            <a:r>
              <a:rPr lang="nl-NL" sz="2300" b="1" dirty="0" smtClean="0">
                <a:solidFill>
                  <a:srgbClr val="FFFF00"/>
                </a:solidFill>
                <a:latin typeface="Arial" panose="020B0604020202020204" pitchFamily="34" charset="0"/>
                <a:cs typeface="Arial" panose="020B0604020202020204" pitchFamily="34" charset="0"/>
              </a:rPr>
              <a:t>Het </a:t>
            </a:r>
            <a:r>
              <a:rPr lang="nl-NL" sz="2300" b="1" dirty="0">
                <a:solidFill>
                  <a:srgbClr val="FFFF00"/>
                </a:solidFill>
                <a:latin typeface="Arial" panose="020B0604020202020204" pitchFamily="34" charset="0"/>
                <a:cs typeface="Arial" panose="020B0604020202020204" pitchFamily="34" charset="0"/>
              </a:rPr>
              <a:t>Higgsveld is volgens de huidige natuurwetenschap een alom in het heelal aanwezig energieveld, waar alle deeltjes hun massa aan ontlenen. </a:t>
            </a:r>
          </a:p>
        </p:txBody>
      </p:sp>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1801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
        <p:nvSpPr>
          <p:cNvPr id="2" name="Rechthoek 1"/>
          <p:cNvSpPr/>
          <p:nvPr/>
        </p:nvSpPr>
        <p:spPr>
          <a:xfrm>
            <a:off x="1024128" y="2162985"/>
            <a:ext cx="10351008" cy="3524042"/>
          </a:xfrm>
          <a:prstGeom prst="rect">
            <a:avLst/>
          </a:prstGeom>
        </p:spPr>
        <p:txBody>
          <a:bodyPr wrap="square">
            <a:spAutoFit/>
          </a:bodyPr>
          <a:lstStyle/>
          <a:p>
            <a:r>
              <a:rPr lang="nl-NL" sz="2300" dirty="0">
                <a:latin typeface="Arial" panose="020B0604020202020204" pitchFamily="34" charset="0"/>
                <a:cs typeface="Arial" panose="020B0604020202020204" pitchFamily="34" charset="0"/>
              </a:rPr>
              <a:t>Zoals gezegd worden deeltjes en velden in de kwantumtheorie als fundamenteel hetzelfde beschouwd. </a:t>
            </a:r>
            <a:r>
              <a:rPr lang="nl-NL" sz="2300" b="1" dirty="0">
                <a:solidFill>
                  <a:srgbClr val="FFFF00"/>
                </a:solidFill>
                <a:latin typeface="Arial" panose="020B0604020202020204" pitchFamily="34" charset="0"/>
                <a:cs typeface="Arial" panose="020B0604020202020204" pitchFamily="34" charset="0"/>
              </a:rPr>
              <a:t>Deeltjes</a:t>
            </a:r>
            <a:r>
              <a:rPr lang="nl-NL" sz="2300" b="1" dirty="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worden gezien als lokale gekwantiseerde ‘rimpelingen’ van een onderliggend </a:t>
            </a:r>
            <a:r>
              <a:rPr lang="nl-NL" sz="2300" b="1" dirty="0">
                <a:solidFill>
                  <a:srgbClr val="FFFF00"/>
                </a:solidFill>
                <a:latin typeface="Arial" panose="020B0604020202020204" pitchFamily="34" charset="0"/>
                <a:cs typeface="Arial" panose="020B0604020202020204" pitchFamily="34" charset="0"/>
              </a:rPr>
              <a:t>veld</a:t>
            </a:r>
            <a:r>
              <a:rPr lang="nl-NL" sz="2300" dirty="0">
                <a:latin typeface="Arial" panose="020B0604020202020204" pitchFamily="34" charset="0"/>
                <a:cs typeface="Arial" panose="020B0604020202020204" pitchFamily="34" charset="0"/>
              </a:rPr>
              <a:t>. </a:t>
            </a:r>
          </a:p>
          <a:p>
            <a:endParaRPr lang="nl-NL" sz="800" dirty="0">
              <a:latin typeface="Arial" panose="020B0604020202020204" pitchFamily="34" charset="0"/>
              <a:cs typeface="Arial" panose="020B0604020202020204" pitchFamily="34" charset="0"/>
            </a:endParaRPr>
          </a:p>
          <a:p>
            <a:r>
              <a:rPr lang="nl-NL" sz="2300" dirty="0">
                <a:latin typeface="Arial" panose="020B0604020202020204" pitchFamily="34" charset="0"/>
                <a:cs typeface="Arial" panose="020B0604020202020204" pitchFamily="34" charset="0"/>
              </a:rPr>
              <a:t>In plaats van deeltjes als harde, afzonderlijke balletjes te zien, stelt de kwantumtheorie dat het heelal gevuld is met verschillende velden (zoals het </a:t>
            </a:r>
            <a:r>
              <a:rPr lang="nl-NL" sz="2300" b="1" dirty="0" smtClean="0">
                <a:solidFill>
                  <a:srgbClr val="FFFF00"/>
                </a:solidFill>
                <a:latin typeface="Arial" panose="020B0604020202020204" pitchFamily="34" charset="0"/>
                <a:cs typeface="Arial" panose="020B0604020202020204" pitchFamily="34" charset="0"/>
              </a:rPr>
              <a:t> Higgsveld, het elektromagnetisch veld, de sterke- en zwakke kernkrachtvelden en het gravitatieveld</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en dat een deeltje slechts een energietoestand in dat veld is. Een deeltje is dan ook niets anders dan de kleinst mogelijke trilling in zo'n veld.</a:t>
            </a:r>
          </a:p>
          <a:p>
            <a:endParaRPr lang="nl-NL"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414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2" cstate="print">
            <a:extLst>
              <a:ext uri="{28A0092B-C50C-407E-A947-70E740481C1C}">
                <a14:useLocalDpi xmlns:a14="http://schemas.microsoft.com/office/drawing/2010/main" val="0"/>
              </a:ext>
            </a:extLst>
          </a:blip>
          <a:stretch>
            <a:fillRect/>
          </a:stretch>
        </p:blipFill>
        <p:spPr>
          <a:xfrm>
            <a:off x="5309674" y="585216"/>
            <a:ext cx="6385502" cy="6181344"/>
          </a:xfrm>
          <a:prstGeom prst="rect">
            <a:avLst/>
          </a:prstGeom>
        </p:spPr>
      </p:pic>
      <p:sp>
        <p:nvSpPr>
          <p:cNvPr id="6"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
        <p:nvSpPr>
          <p:cNvPr id="4" name="Rechthoek 3"/>
          <p:cNvSpPr/>
          <p:nvPr/>
        </p:nvSpPr>
        <p:spPr>
          <a:xfrm>
            <a:off x="611182" y="3273183"/>
            <a:ext cx="4536890" cy="3277820"/>
          </a:xfrm>
          <a:prstGeom prst="rect">
            <a:avLst/>
          </a:prstGeom>
        </p:spPr>
        <p:txBody>
          <a:bodyPr wrap="square">
            <a:spAutoFit/>
          </a:bodyPr>
          <a:lstStyle/>
          <a:p>
            <a:r>
              <a:rPr lang="nl-NL" sz="2300" dirty="0">
                <a:latin typeface="Arial" panose="020B0604020202020204" pitchFamily="34" charset="0"/>
                <a:cs typeface="Arial" panose="020B0604020202020204" pitchFamily="34" charset="0"/>
              </a:rPr>
              <a:t>Higgsbosonen zijn scalaire bosonen. Oftewel het </a:t>
            </a:r>
            <a:r>
              <a:rPr lang="nl-NL" sz="2300" b="1" dirty="0">
                <a:solidFill>
                  <a:srgbClr val="FFFF00"/>
                </a:solidFill>
                <a:latin typeface="Arial" panose="020B0604020202020204" pitchFamily="34" charset="0"/>
                <a:cs typeface="Arial" panose="020B0604020202020204" pitchFamily="34" charset="0"/>
              </a:rPr>
              <a:t>Higgsveld is een scalair veld. </a:t>
            </a:r>
            <a:r>
              <a:rPr lang="nl-NL" sz="2300" dirty="0">
                <a:latin typeface="Arial" panose="020B0604020202020204" pitchFamily="34" charset="0"/>
                <a:cs typeface="Arial" panose="020B0604020202020204" pitchFamily="34" charset="0"/>
              </a:rPr>
              <a:t>Een scalair veld wordt beschreven door een functie die de waarde ervan op elke locatie in de ruimte en tijd weergeeft. Kortom het Higgsveld is een alom in het heelal aanwezig </a:t>
            </a:r>
            <a:r>
              <a:rPr lang="nl-NL" sz="2300" dirty="0" smtClean="0">
                <a:latin typeface="Arial" panose="020B0604020202020204" pitchFamily="34" charset="0"/>
                <a:cs typeface="Arial" panose="020B0604020202020204" pitchFamily="34" charset="0"/>
              </a:rPr>
              <a:t>energieveld.</a:t>
            </a:r>
            <a:endParaRPr lang="nl-NL"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709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7240" y="1088137"/>
            <a:ext cx="10741152" cy="2103119"/>
          </a:xfrm>
        </p:spPr>
        <p:txBody>
          <a:bodyPr>
            <a:noAutofit/>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Simplistisch </a:t>
            </a:r>
            <a:r>
              <a:rPr lang="nl-NL" sz="2300" dirty="0">
                <a:solidFill>
                  <a:schemeClr val="tx1"/>
                </a:solidFill>
                <a:latin typeface="Arial" panose="020B0604020202020204" pitchFamily="34" charset="0"/>
                <a:cs typeface="Arial" panose="020B0604020202020204" pitchFamily="34" charset="0"/>
              </a:rPr>
              <a:t>gezegd zijn higgsbosonen </a:t>
            </a:r>
            <a:r>
              <a:rPr lang="nl-NL" sz="2300" dirty="0" smtClean="0">
                <a:solidFill>
                  <a:schemeClr val="tx1"/>
                </a:solidFill>
                <a:latin typeface="Arial" panose="020B0604020202020204" pitchFamily="34" charset="0"/>
                <a:cs typeface="Arial" panose="020B0604020202020204" pitchFamily="34" charset="0"/>
              </a:rPr>
              <a:t>klontjes </a:t>
            </a:r>
            <a:r>
              <a:rPr lang="nl-NL" sz="2300" dirty="0">
                <a:solidFill>
                  <a:schemeClr val="tx1"/>
                </a:solidFill>
                <a:latin typeface="Arial" panose="020B0604020202020204" pitchFamily="34" charset="0"/>
                <a:cs typeface="Arial" panose="020B0604020202020204" pitchFamily="34" charset="0"/>
              </a:rPr>
              <a:t>in </a:t>
            </a:r>
            <a:r>
              <a:rPr lang="nl-NL" sz="2300" dirty="0" smtClean="0">
                <a:solidFill>
                  <a:schemeClr val="tx1"/>
                </a:solidFill>
                <a:latin typeface="Arial" panose="020B0604020202020204" pitchFamily="34" charset="0"/>
                <a:cs typeface="Arial" panose="020B0604020202020204" pitchFamily="34" charset="0"/>
              </a:rPr>
              <a:t>het heelal waar andere deeltjes </a:t>
            </a:r>
            <a:r>
              <a:rPr lang="nl-NL" sz="2300" dirty="0">
                <a:solidFill>
                  <a:schemeClr val="tx1"/>
                </a:solidFill>
                <a:latin typeface="Arial" panose="020B0604020202020204" pitchFamily="34" charset="0"/>
                <a:cs typeface="Arial" panose="020B0604020202020204" pitchFamily="34" charset="0"/>
              </a:rPr>
              <a:t>doorheen </a:t>
            </a:r>
            <a:r>
              <a:rPr lang="nl-NL" sz="2300" dirty="0" smtClean="0">
                <a:solidFill>
                  <a:schemeClr val="tx1"/>
                </a:solidFill>
                <a:latin typeface="Arial" panose="020B0604020202020204" pitchFamily="34" charset="0"/>
                <a:cs typeface="Arial" panose="020B0604020202020204" pitchFamily="34" charset="0"/>
              </a:rPr>
              <a:t>bewegen. Doordat higgsbosonen aan een ander deeltje 'blijven </a:t>
            </a:r>
            <a:r>
              <a:rPr lang="nl-NL" sz="2300" dirty="0">
                <a:solidFill>
                  <a:schemeClr val="tx1"/>
                </a:solidFill>
                <a:latin typeface="Arial" panose="020B0604020202020204" pitchFamily="34" charset="0"/>
                <a:cs typeface="Arial" panose="020B0604020202020204" pitchFamily="34" charset="0"/>
              </a:rPr>
              <a:t>plakken', </a:t>
            </a:r>
            <a:r>
              <a:rPr lang="nl-NL" sz="2300" dirty="0" smtClean="0">
                <a:solidFill>
                  <a:schemeClr val="tx1"/>
                </a:solidFill>
                <a:latin typeface="Arial" panose="020B0604020202020204" pitchFamily="34" charset="0"/>
                <a:cs typeface="Arial" panose="020B0604020202020204" pitchFamily="34" charset="0"/>
              </a:rPr>
              <a:t>krijgen deze deeltjes hun massa. Hoe meer higgsbosonen aan dit deeltje blijven plakken, hoe meer massa dit deeltje heeft. </a:t>
            </a:r>
            <a:r>
              <a:rPr lang="nl-NL" sz="2300" b="1" dirty="0" smtClean="0">
                <a:solidFill>
                  <a:srgbClr val="FFFF00"/>
                </a:solidFill>
                <a:latin typeface="Arial" panose="020B0604020202020204" pitchFamily="34" charset="0"/>
                <a:cs typeface="Arial" panose="020B0604020202020204" pitchFamily="34" charset="0"/>
              </a:rPr>
              <a:t>Het foton bezit géén koppelconstante met het Higgsveld, waardoor het zich ongehinderd door het Higgsveld verplaatst. </a:t>
            </a:r>
            <a:endParaRPr lang="nl-NL" sz="2300" b="1" dirty="0">
              <a:solidFill>
                <a:srgbClr val="FFFF00"/>
              </a:solidFill>
              <a:latin typeface="Arial" panose="020B0604020202020204" pitchFamily="34" charset="0"/>
              <a:cs typeface="Arial" panose="020B0604020202020204" pitchFamily="34" charset="0"/>
            </a:endParaRPr>
          </a:p>
        </p:txBody>
      </p:sp>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pic>
        <p:nvPicPr>
          <p:cNvPr id="5" name="Afbeelding 4"/>
          <p:cNvPicPr/>
          <p:nvPr/>
        </p:nvPicPr>
        <p:blipFill>
          <a:blip r:embed="rId2">
            <a:extLst>
              <a:ext uri="{28A0092B-C50C-407E-A947-70E740481C1C}">
                <a14:useLocalDpi xmlns:a14="http://schemas.microsoft.com/office/drawing/2010/main" val="0"/>
              </a:ext>
            </a:extLst>
          </a:blip>
          <a:stretch>
            <a:fillRect/>
          </a:stretch>
        </p:blipFill>
        <p:spPr>
          <a:xfrm>
            <a:off x="845185" y="3191256"/>
            <a:ext cx="5929630" cy="2731135"/>
          </a:xfrm>
          <a:prstGeom prst="rect">
            <a:avLst/>
          </a:prstGeom>
        </p:spPr>
      </p:pic>
      <p:sp>
        <p:nvSpPr>
          <p:cNvPr id="2" name="Rechthoek 1"/>
          <p:cNvSpPr/>
          <p:nvPr/>
        </p:nvSpPr>
        <p:spPr>
          <a:xfrm>
            <a:off x="777240" y="6068491"/>
            <a:ext cx="8494776" cy="446276"/>
          </a:xfrm>
          <a:prstGeom prst="rect">
            <a:avLst/>
          </a:prstGeom>
        </p:spPr>
        <p:txBody>
          <a:bodyPr wrap="square">
            <a:spAutoFit/>
          </a:bodyPr>
          <a:lstStyle/>
          <a:p>
            <a:r>
              <a:rPr lang="nl-NL" sz="2300" dirty="0">
                <a:solidFill>
                  <a:schemeClr val="bg1"/>
                </a:solidFill>
                <a:latin typeface="Arial" panose="020B0604020202020204" pitchFamily="34" charset="0"/>
                <a:ea typeface="Times New Roman" panose="02020603050405020304" pitchFamily="18" charset="0"/>
              </a:rPr>
              <a:t>i</a:t>
            </a:r>
            <a:r>
              <a:rPr lang="nl-NL" sz="2300" dirty="0" smtClean="0">
                <a:solidFill>
                  <a:schemeClr val="bg1"/>
                </a:solidFill>
                <a:latin typeface="Arial" panose="020B0604020202020204" pitchFamily="34" charset="0"/>
                <a:ea typeface="Times New Roman" panose="02020603050405020304" pitchFamily="18" charset="0"/>
              </a:rPr>
              <a:t>llustratie tijdschrift </a:t>
            </a:r>
            <a:r>
              <a:rPr lang="nl-NL" sz="2300" dirty="0">
                <a:solidFill>
                  <a:schemeClr val="bg1"/>
                </a:solidFill>
                <a:latin typeface="Arial" panose="020B0604020202020204" pitchFamily="34" charset="0"/>
                <a:ea typeface="Times New Roman" panose="02020603050405020304" pitchFamily="18" charset="0"/>
              </a:rPr>
              <a:t>WETENSCHAP IN BEELD SPECIAL 1/2025</a:t>
            </a:r>
            <a:r>
              <a:rPr lang="nl-NL" sz="2300" dirty="0">
                <a:latin typeface="Arial" panose="020B0604020202020204" pitchFamily="34" charset="0"/>
                <a:ea typeface="Times New Roman" panose="02020603050405020304" pitchFamily="18" charset="0"/>
              </a:rPr>
              <a:t> </a:t>
            </a:r>
            <a:r>
              <a:rPr lang="nl-NL" sz="2300" dirty="0" smtClean="0">
                <a:latin typeface="Arial" panose="020B0604020202020204" pitchFamily="34" charset="0"/>
                <a:ea typeface="Times New Roman" panose="02020603050405020304" pitchFamily="18" charset="0"/>
              </a:rPr>
              <a:t> </a:t>
            </a:r>
            <a:endParaRPr lang="nl-NL" sz="2300" dirty="0"/>
          </a:p>
        </p:txBody>
      </p:sp>
    </p:spTree>
    <p:extLst>
      <p:ext uri="{BB962C8B-B14F-4D97-AF65-F5344CB8AC3E}">
        <p14:creationId xmlns:p14="http://schemas.microsoft.com/office/powerpoint/2010/main" val="285507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50976" y="2523745"/>
            <a:ext cx="10741152" cy="2551175"/>
          </a:xfrm>
        </p:spPr>
        <p:txBody>
          <a:bodyPr>
            <a:noAutofit/>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Het </a:t>
            </a:r>
            <a:r>
              <a:rPr lang="nl-NL" sz="2300" dirty="0">
                <a:solidFill>
                  <a:schemeClr val="tx1"/>
                </a:solidFill>
                <a:latin typeface="Arial" panose="020B0604020202020204" pitchFamily="34" charset="0"/>
                <a:cs typeface="Arial" panose="020B0604020202020204" pitchFamily="34" charset="0"/>
              </a:rPr>
              <a:t>Higgsveld is </a:t>
            </a:r>
            <a:r>
              <a:rPr lang="nl-NL" sz="2300" dirty="0" smtClean="0">
                <a:solidFill>
                  <a:schemeClr val="tx1"/>
                </a:solidFill>
                <a:latin typeface="Arial" panose="020B0604020202020204" pitchFamily="34" charset="0"/>
                <a:cs typeface="Arial" panose="020B0604020202020204" pitchFamily="34" charset="0"/>
              </a:rPr>
              <a:t>dus volgens </a:t>
            </a:r>
            <a:r>
              <a:rPr lang="nl-NL" sz="2300" dirty="0">
                <a:solidFill>
                  <a:schemeClr val="tx1"/>
                </a:solidFill>
                <a:latin typeface="Arial" panose="020B0604020202020204" pitchFamily="34" charset="0"/>
                <a:cs typeface="Arial" panose="020B0604020202020204" pitchFamily="34" charset="0"/>
              </a:rPr>
              <a:t>de huidige natuurwetenschap een alom in het heelal aanwezig </a:t>
            </a:r>
            <a:r>
              <a:rPr lang="nl-NL" sz="2300" dirty="0" smtClean="0">
                <a:solidFill>
                  <a:schemeClr val="tx1"/>
                </a:solidFill>
                <a:latin typeface="Arial" panose="020B0604020202020204" pitchFamily="34" charset="0"/>
                <a:cs typeface="Arial" panose="020B0604020202020204" pitchFamily="34" charset="0"/>
              </a:rPr>
              <a:t>energieveld. Het </a:t>
            </a:r>
            <a:r>
              <a:rPr lang="nl-NL" sz="2300" dirty="0">
                <a:solidFill>
                  <a:schemeClr val="tx1"/>
                </a:solidFill>
                <a:latin typeface="Arial" panose="020B0604020202020204" pitchFamily="34" charset="0"/>
                <a:cs typeface="Arial" panose="020B0604020202020204" pitchFamily="34" charset="0"/>
              </a:rPr>
              <a:t>mooist werd deze nieuwe realiteit omschreven door </a:t>
            </a:r>
            <a:r>
              <a:rPr lang="nl-NL" sz="2300" b="1" dirty="0">
                <a:solidFill>
                  <a:srgbClr val="FFFF00"/>
                </a:solidFill>
                <a:latin typeface="Arial" panose="020B0604020202020204" pitchFamily="34" charset="0"/>
                <a:cs typeface="Arial" panose="020B0604020202020204" pitchFamily="34" charset="0"/>
              </a:rPr>
              <a:t>prof. dr. Robbert Dijkgraaf </a:t>
            </a:r>
            <a:r>
              <a:rPr lang="nl-NL" sz="2300" dirty="0">
                <a:solidFill>
                  <a:schemeClr val="tx1"/>
                </a:solidFill>
                <a:latin typeface="Arial" panose="020B0604020202020204" pitchFamily="34" charset="0"/>
                <a:cs typeface="Arial" panose="020B0604020202020204" pitchFamily="34" charset="0"/>
              </a:rPr>
              <a:t>(voormalig directeur van het Institute for Advanced Study in Princeton), die zei: “Het is als een vis die ontdekt dat hij in het water leeft”. Het heelal is dus géén lege ruimte. </a:t>
            </a:r>
            <a:endParaRPr lang="nl-NL" sz="2300" dirty="0" smtClean="0">
              <a:solidFill>
                <a:schemeClr val="tx1"/>
              </a:solidFill>
              <a:latin typeface="Arial" panose="020B0604020202020204" pitchFamily="34" charset="0"/>
              <a:cs typeface="Arial" panose="020B0604020202020204" pitchFamily="34" charset="0"/>
            </a:endParaRPr>
          </a:p>
          <a:p>
            <a:pPr marL="0" indent="0">
              <a:buNone/>
            </a:pPr>
            <a:endParaRPr lang="nl-NL" sz="800" b="1" dirty="0" smtClean="0">
              <a:solidFill>
                <a:srgbClr val="FFFF00"/>
              </a:solidFill>
              <a:latin typeface="Arial" panose="020B0604020202020204" pitchFamily="34" charset="0"/>
              <a:cs typeface="Arial" panose="020B0604020202020204" pitchFamily="34" charset="0"/>
            </a:endParaRPr>
          </a:p>
          <a:p>
            <a:pPr marL="0" indent="0">
              <a:buNone/>
            </a:pPr>
            <a:r>
              <a:rPr lang="nl-NL" sz="2300" b="1" dirty="0" smtClean="0">
                <a:solidFill>
                  <a:srgbClr val="FFFF00"/>
                </a:solidFill>
                <a:latin typeface="Arial" panose="020B0604020202020204" pitchFamily="34" charset="0"/>
                <a:cs typeface="Arial" panose="020B0604020202020204" pitchFamily="34" charset="0"/>
              </a:rPr>
              <a:t>Het heelal is </a:t>
            </a:r>
            <a:r>
              <a:rPr lang="nl-NL" sz="2300" b="1" dirty="0">
                <a:solidFill>
                  <a:srgbClr val="FFFF00"/>
                </a:solidFill>
                <a:latin typeface="Arial" panose="020B0604020202020204" pitchFamily="34" charset="0"/>
                <a:cs typeface="Arial" panose="020B0604020202020204" pitchFamily="34" charset="0"/>
              </a:rPr>
              <a:t>gevuld met </a:t>
            </a:r>
            <a:r>
              <a:rPr lang="nl-NL" sz="2300" b="1" dirty="0" smtClean="0">
                <a:solidFill>
                  <a:srgbClr val="FFFF00"/>
                </a:solidFill>
                <a:latin typeface="Arial" panose="020B0604020202020204" pitchFamily="34" charset="0"/>
                <a:cs typeface="Arial" panose="020B0604020202020204" pitchFamily="34" charset="0"/>
              </a:rPr>
              <a:t>het Higgsveld.</a:t>
            </a:r>
            <a:endParaRPr lang="nl-NL" sz="2300" b="1" dirty="0">
              <a:solidFill>
                <a:srgbClr val="FFFF00"/>
              </a:solidFill>
              <a:latin typeface="Arial" panose="020B0604020202020204" pitchFamily="34" charset="0"/>
              <a:cs typeface="Arial" panose="020B0604020202020204" pitchFamily="34" charset="0"/>
            </a:endParaRPr>
          </a:p>
        </p:txBody>
      </p:sp>
      <p:sp>
        <p:nvSpPr>
          <p:cNvPr id="4"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96120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365760" y="4966066"/>
            <a:ext cx="1172260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rgbClr val="FFFF00"/>
                </a:solidFill>
                <a:latin typeface="Arial Black" panose="020B0A04020102020204" pitchFamily="34" charset="0"/>
                <a:cs typeface="Arial" panose="020B0604020202020204" pitchFamily="34" charset="0"/>
              </a:rPr>
              <a:t>Deel II: vergelijking huidige natuurkunde met HET</a:t>
            </a:r>
            <a:endParaRPr lang="nl-NL" sz="3200" dirty="0">
              <a:solidFill>
                <a:srgbClr val="FFFF00"/>
              </a:solidFill>
              <a:latin typeface="Arial Black" panose="020B0A04020102020204" pitchFamily="34" charset="0"/>
              <a:cs typeface="Arial" panose="020B0604020202020204" pitchFamily="34" charset="0"/>
            </a:endParaRPr>
          </a:p>
        </p:txBody>
      </p:sp>
      <p:sp>
        <p:nvSpPr>
          <p:cNvPr id="3" name="Titel 1"/>
          <p:cNvSpPr txBox="1">
            <a:spLocks/>
          </p:cNvSpPr>
          <p:nvPr/>
        </p:nvSpPr>
        <p:spPr>
          <a:xfrm>
            <a:off x="704272" y="256906"/>
            <a:ext cx="11384096"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7899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71360" y="1601407"/>
            <a:ext cx="5025216" cy="4127120"/>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None/>
            </a:pPr>
            <a:r>
              <a:rPr lang="nl-NL" sz="2300" b="1" dirty="0" smtClean="0">
                <a:solidFill>
                  <a:srgbClr val="FFFF00"/>
                </a:solidFill>
                <a:latin typeface="Arial" panose="020B0604020202020204" pitchFamily="34" charset="0"/>
                <a:cs typeface="Arial" panose="020B0604020202020204" pitchFamily="34" charset="0"/>
              </a:rPr>
              <a:t>Massa</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ontstaat door de fysieke koppeling (interactie) tussen fermionen en higgsbosonen</a:t>
            </a:r>
            <a:r>
              <a:rPr lang="nl-NL" sz="2300" dirty="0" smtClean="0">
                <a:latin typeface="Arial" panose="020B0604020202020204" pitchFamily="34" charset="0"/>
                <a:cs typeface="Arial" panose="020B0604020202020204" pitchFamily="34" charset="0"/>
              </a:rPr>
              <a:t>.</a:t>
            </a:r>
          </a:p>
          <a:p>
            <a:pPr marL="0" indent="0">
              <a:buNone/>
            </a:pPr>
            <a:endParaRPr lang="nl-NL" sz="800" b="1" dirty="0">
              <a:solidFill>
                <a:schemeClr val="tx1"/>
              </a:solidFill>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Het </a:t>
            </a:r>
            <a:r>
              <a:rPr lang="nl-NL" sz="2400" b="1" dirty="0">
                <a:solidFill>
                  <a:srgbClr val="FFFF00"/>
                </a:solidFill>
                <a:latin typeface="Arial" panose="020B0604020202020204" pitchFamily="34" charset="0"/>
                <a:cs typeface="Arial" panose="020B0604020202020204" pitchFamily="34" charset="0"/>
              </a:rPr>
              <a:t>heelal</a:t>
            </a:r>
            <a:r>
              <a:rPr lang="nl-NL" sz="2400" dirty="0">
                <a:latin typeface="Arial" panose="020B0604020202020204" pitchFamily="34" charset="0"/>
                <a:cs typeface="Arial" panose="020B0604020202020204" pitchFamily="34" charset="0"/>
              </a:rPr>
              <a:t> is een passieve geometrische achtergrond. Het heelal is gevuld met het Higgsveld (een alom aanwezig energieveld van higgsbosonen).</a:t>
            </a:r>
            <a:endParaRPr lang="nl-NL" sz="2300" b="1" dirty="0">
              <a:solidFill>
                <a:schemeClr val="tx1"/>
              </a:solidFill>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6082095" y="1601407"/>
            <a:ext cx="5217275" cy="4351338"/>
          </a:xfrm>
        </p:spPr>
        <p:txBody>
          <a:bodyPr>
            <a:normAutofit fontScale="92500" lnSpcReduction="10000"/>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500" b="1" dirty="0">
                <a:solidFill>
                  <a:srgbClr val="FFFF00"/>
                </a:solidFill>
                <a:latin typeface="Arial" panose="020B0604020202020204" pitchFamily="34" charset="0"/>
                <a:cs typeface="Arial" panose="020B0604020202020204" pitchFamily="34" charset="0"/>
              </a:rPr>
              <a:t>Massa</a:t>
            </a:r>
            <a:r>
              <a:rPr lang="nl-NL" sz="2500" dirty="0">
                <a:latin typeface="Arial" panose="020B0604020202020204" pitchFamily="34" charset="0"/>
                <a:cs typeface="Arial" panose="020B0604020202020204" pitchFamily="34" charset="0"/>
              </a:rPr>
              <a:t> ontstaat door de fysieke koppeling (interactie) tussen </a:t>
            </a:r>
            <a:r>
              <a:rPr lang="nl-NL" sz="2500" dirty="0" smtClean="0">
                <a:latin typeface="Arial" panose="020B0604020202020204" pitchFamily="34" charset="0"/>
                <a:cs typeface="Arial" panose="020B0604020202020204" pitchFamily="34" charset="0"/>
              </a:rPr>
              <a:t>fermionen </a:t>
            </a:r>
            <a:r>
              <a:rPr lang="nl-NL" sz="2500" dirty="0">
                <a:latin typeface="Arial" panose="020B0604020202020204" pitchFamily="34" charset="0"/>
                <a:cs typeface="Arial" panose="020B0604020202020204" pitchFamily="34" charset="0"/>
              </a:rPr>
              <a:t>en higgsbosonen</a:t>
            </a:r>
            <a:r>
              <a:rPr lang="nl-NL" sz="2500" dirty="0" smtClean="0">
                <a:latin typeface="Arial" panose="020B0604020202020204" pitchFamily="34" charset="0"/>
                <a:cs typeface="Arial" panose="020B0604020202020204" pitchFamily="34" charset="0"/>
              </a:rPr>
              <a:t>.</a:t>
            </a:r>
          </a:p>
          <a:p>
            <a:pPr marL="0" indent="0">
              <a:buNone/>
            </a:pPr>
            <a:endParaRPr lang="nl-NL" sz="900" dirty="0">
              <a:latin typeface="Arial" panose="020B0604020202020204" pitchFamily="34" charset="0"/>
              <a:cs typeface="Arial" panose="020B0604020202020204" pitchFamily="34" charset="0"/>
            </a:endParaRPr>
          </a:p>
          <a:p>
            <a:pPr marL="0" indent="0">
              <a:buNone/>
            </a:pPr>
            <a:r>
              <a:rPr lang="nl-NL" sz="2500" dirty="0">
                <a:latin typeface="Arial" panose="020B0604020202020204" pitchFamily="34" charset="0"/>
                <a:cs typeface="Arial" panose="020B0604020202020204" pitchFamily="34" charset="0"/>
              </a:rPr>
              <a:t>Het </a:t>
            </a:r>
            <a:r>
              <a:rPr lang="nl-NL" sz="2500" b="1" dirty="0">
                <a:solidFill>
                  <a:srgbClr val="FFFF00"/>
                </a:solidFill>
                <a:latin typeface="Arial" panose="020B0604020202020204" pitchFamily="34" charset="0"/>
                <a:cs typeface="Arial" panose="020B0604020202020204" pitchFamily="34" charset="0"/>
              </a:rPr>
              <a:t>heelal</a:t>
            </a:r>
            <a:r>
              <a:rPr lang="nl-NL" sz="2500" dirty="0">
                <a:latin typeface="Arial" panose="020B0604020202020204" pitchFamily="34" charset="0"/>
                <a:cs typeface="Arial" panose="020B0604020202020204" pitchFamily="34" charset="0"/>
              </a:rPr>
              <a:t> is een fundamenteel fysiek medium. Het heelal is niet gevuld met het Higgsveld, het heelal en het Higgsveld zijn logisch equivalent. Het heelal ≡ Higgsveld. </a:t>
            </a:r>
            <a:r>
              <a:rPr lang="nl-NL" sz="2500" b="1" dirty="0" smtClean="0">
                <a:solidFill>
                  <a:srgbClr val="92D050"/>
                </a:solidFill>
                <a:latin typeface="Arial" panose="020B0604020202020204" pitchFamily="34" charset="0"/>
                <a:cs typeface="Arial" panose="020B0604020202020204" pitchFamily="34" charset="0"/>
              </a:rPr>
              <a:t>Het heelal en het Higgsveld zijn één en hetzelfde!</a:t>
            </a:r>
            <a:endParaRPr lang="nl-NL" sz="2500" b="1" dirty="0">
              <a:solidFill>
                <a:srgbClr val="92D050"/>
              </a:solidFill>
              <a:latin typeface="Arial" panose="020B0604020202020204" pitchFamily="34" charset="0"/>
              <a:cs typeface="Arial" panose="020B0604020202020204" pitchFamily="34" charset="0"/>
            </a:endParaRPr>
          </a:p>
          <a:p>
            <a:pPr marL="0" indent="0">
              <a:buNone/>
            </a:pPr>
            <a:endParaRPr lang="nl-NL" sz="900" dirty="0">
              <a:latin typeface="Arial" panose="020B0604020202020204" pitchFamily="34" charset="0"/>
              <a:cs typeface="Arial" panose="020B0604020202020204" pitchFamily="34" charset="0"/>
            </a:endParaRPr>
          </a:p>
          <a:p>
            <a:pPr marL="0" indent="0">
              <a:buNone/>
            </a:pPr>
            <a:r>
              <a:rPr lang="nl-NL" sz="2500" b="1" dirty="0">
                <a:solidFill>
                  <a:srgbClr val="FFFF00"/>
                </a:solidFill>
                <a:latin typeface="Arial" panose="020B0604020202020204" pitchFamily="34" charset="0"/>
                <a:cs typeface="Arial" panose="020B0604020202020204" pitchFamily="34" charset="0"/>
              </a:rPr>
              <a:t>Higgsveld </a:t>
            </a:r>
            <a:r>
              <a:rPr lang="nl-NL" sz="2500" b="1" dirty="0" smtClean="0">
                <a:solidFill>
                  <a:srgbClr val="FFFF00"/>
                </a:solidFill>
                <a:latin typeface="Arial" panose="020B0604020202020204" pitchFamily="34" charset="0"/>
                <a:cs typeface="Arial" panose="020B0604020202020204" pitchFamily="34" charset="0"/>
              </a:rPr>
              <a:t>equivalentietheorie (HET)</a:t>
            </a:r>
            <a:endParaRPr lang="nl-NL" sz="2500" b="1" dirty="0">
              <a:solidFill>
                <a:srgbClr val="FFFF00"/>
              </a:solidFill>
              <a:latin typeface="Arial" panose="020B0604020202020204" pitchFamily="34" charset="0"/>
              <a:cs typeface="Arial" panose="020B0604020202020204" pitchFamily="34" charset="0"/>
            </a:endParaRPr>
          </a:p>
        </p:txBody>
      </p:sp>
      <p:sp>
        <p:nvSpPr>
          <p:cNvPr id="6"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35733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93960" y="1001697"/>
            <a:ext cx="4493625" cy="3103959"/>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lnSpc>
                <a:spcPct val="100000"/>
              </a:lnSpc>
              <a:buNone/>
            </a:pPr>
            <a:endParaRPr lang="nl-NL" sz="3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300" b="1" dirty="0">
                <a:solidFill>
                  <a:srgbClr val="FFFF00"/>
                </a:solidFill>
                <a:latin typeface="Arial" panose="020B0604020202020204" pitchFamily="34" charset="0"/>
                <a:cs typeface="Arial" panose="020B0604020202020204" pitchFamily="34" charset="0"/>
              </a:rPr>
              <a:t>Tijd</a:t>
            </a:r>
            <a:r>
              <a:rPr lang="nl-NL" sz="2300" dirty="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is een opéénvolging van </a:t>
            </a:r>
            <a:r>
              <a:rPr lang="nl-NL" sz="2300" dirty="0" smtClean="0">
                <a:latin typeface="Arial" panose="020B0604020202020204" pitchFamily="34" charset="0"/>
                <a:cs typeface="Arial" panose="020B0604020202020204" pitchFamily="34" charset="0"/>
              </a:rPr>
              <a:t>gebeurtenissen.</a:t>
            </a:r>
          </a:p>
          <a:p>
            <a:pPr marL="0" indent="0">
              <a:lnSpc>
                <a:spcPct val="100000"/>
              </a:lnSpc>
              <a:buNone/>
            </a:pPr>
            <a:endParaRPr lang="nl-NL" sz="800" dirty="0" smtClean="0">
              <a:latin typeface="Arial" panose="020B0604020202020204" pitchFamily="34" charset="0"/>
              <a:cs typeface="Arial" panose="020B0604020202020204" pitchFamily="34" charset="0"/>
            </a:endParaRPr>
          </a:p>
          <a:p>
            <a:pPr marL="0" indent="0">
              <a:lnSpc>
                <a:spcPct val="100000"/>
              </a:lnSpc>
              <a:buNone/>
            </a:pPr>
            <a:endParaRPr lang="nl-NL" sz="800" dirty="0" smtClean="0">
              <a:latin typeface="Arial" panose="020B0604020202020204" pitchFamily="34" charset="0"/>
              <a:cs typeface="Arial" panose="020B0604020202020204" pitchFamily="34" charset="0"/>
            </a:endParaRPr>
          </a:p>
          <a:p>
            <a:pPr marL="0" indent="0">
              <a:lnSpc>
                <a:spcPct val="100000"/>
              </a:lnSpc>
              <a:buNone/>
            </a:pPr>
            <a:r>
              <a:rPr lang="nl-NL" sz="2300" dirty="0" smtClean="0">
                <a:latin typeface="Arial" panose="020B0604020202020204" pitchFamily="34" charset="0"/>
                <a:cs typeface="Arial" panose="020B0604020202020204" pitchFamily="34" charset="0"/>
              </a:rPr>
              <a:t>Verleden</a:t>
            </a:r>
            <a:r>
              <a:rPr lang="nl-NL" sz="2300" dirty="0">
                <a:latin typeface="Arial" panose="020B0604020202020204" pitchFamily="34" charset="0"/>
                <a:cs typeface="Arial" panose="020B0604020202020204" pitchFamily="34" charset="0"/>
              </a:rPr>
              <a:t>, </a:t>
            </a:r>
            <a:r>
              <a:rPr lang="nl-NL" sz="2300" b="1" dirty="0">
                <a:solidFill>
                  <a:srgbClr val="FFFF00"/>
                </a:solidFill>
                <a:latin typeface="Arial" panose="020B0604020202020204" pitchFamily="34" charset="0"/>
                <a:cs typeface="Arial" panose="020B0604020202020204" pitchFamily="34" charset="0"/>
              </a:rPr>
              <a:t>heden</a:t>
            </a:r>
            <a:r>
              <a:rPr lang="nl-NL" sz="2300" dirty="0">
                <a:latin typeface="Arial" panose="020B0604020202020204" pitchFamily="34" charset="0"/>
                <a:cs typeface="Arial" panose="020B0604020202020204" pitchFamily="34" charset="0"/>
              </a:rPr>
              <a:t> en toekomst maken deel uit van de ruimtetijd. </a:t>
            </a:r>
            <a:endParaRPr lang="nl-NL" sz="2300" dirty="0">
              <a:solidFill>
                <a:schemeClr val="tx1"/>
              </a:solidFill>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4880657" y="1001697"/>
            <a:ext cx="6989064" cy="5335095"/>
          </a:xfrm>
        </p:spPr>
        <p:txBody>
          <a:bodyPr>
            <a:normAutofit fontScale="92500" lnSpcReduction="20000"/>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300" dirty="0" smtClean="0">
              <a:latin typeface="Arial" panose="020B0604020202020204" pitchFamily="34" charset="0"/>
              <a:cs typeface="Arial" panose="020B0604020202020204" pitchFamily="34" charset="0"/>
            </a:endParaRPr>
          </a:p>
          <a:p>
            <a:pPr marL="0" indent="0">
              <a:lnSpc>
                <a:spcPct val="120000"/>
              </a:lnSpc>
              <a:buNone/>
            </a:pPr>
            <a:r>
              <a:rPr lang="nl-NL" sz="2500" b="1" dirty="0">
                <a:solidFill>
                  <a:srgbClr val="FFFF00"/>
                </a:solidFill>
                <a:latin typeface="Arial" panose="020B0604020202020204" pitchFamily="34" charset="0"/>
                <a:cs typeface="Arial" panose="020B0604020202020204" pitchFamily="34" charset="0"/>
              </a:rPr>
              <a:t>Tijd</a:t>
            </a:r>
            <a:r>
              <a:rPr lang="nl-NL" sz="2500" dirty="0">
                <a:latin typeface="Arial" panose="020B0604020202020204" pitchFamily="34" charset="0"/>
                <a:cs typeface="Arial" panose="020B0604020202020204" pitchFamily="34" charset="0"/>
              </a:rPr>
              <a:t> is een begrip die we als mens hebben bedacht, om de wereld om ons heen te kunnen beschrijven (voorzien van een meetinstrument</a:t>
            </a:r>
            <a:r>
              <a:rPr lang="nl-NL" sz="2500" dirty="0" smtClean="0">
                <a:latin typeface="Arial" panose="020B0604020202020204" pitchFamily="34" charset="0"/>
                <a:cs typeface="Arial" panose="020B0604020202020204" pitchFamily="34" charset="0"/>
              </a:rPr>
              <a:t>).</a:t>
            </a:r>
          </a:p>
          <a:p>
            <a:pPr marL="0" indent="0">
              <a:lnSpc>
                <a:spcPct val="120000"/>
              </a:lnSpc>
              <a:buNone/>
            </a:pPr>
            <a:endParaRPr lang="nl-NL" sz="900" dirty="0" smtClean="0">
              <a:latin typeface="Arial" panose="020B0604020202020204" pitchFamily="34" charset="0"/>
              <a:cs typeface="Arial" panose="020B0604020202020204" pitchFamily="34" charset="0"/>
            </a:endParaRPr>
          </a:p>
          <a:p>
            <a:pPr marL="0" indent="0">
              <a:lnSpc>
                <a:spcPct val="120000"/>
              </a:lnSpc>
              <a:buNone/>
            </a:pPr>
            <a:r>
              <a:rPr lang="nl-NL" sz="2500" dirty="0">
                <a:latin typeface="Arial" panose="020B0604020202020204" pitchFamily="34" charset="0"/>
                <a:cs typeface="Arial" panose="020B0604020202020204" pitchFamily="34" charset="0"/>
              </a:rPr>
              <a:t>Verleden bestaat niet meer, toekomst moet nog komen. Alleen het </a:t>
            </a:r>
            <a:r>
              <a:rPr lang="nl-NL" sz="2500" b="1" dirty="0">
                <a:solidFill>
                  <a:srgbClr val="FFFF00"/>
                </a:solidFill>
                <a:latin typeface="Arial" panose="020B0604020202020204" pitchFamily="34" charset="0"/>
                <a:cs typeface="Arial" panose="020B0604020202020204" pitchFamily="34" charset="0"/>
              </a:rPr>
              <a:t>heden</a:t>
            </a:r>
            <a:r>
              <a:rPr lang="nl-NL" sz="2500" dirty="0">
                <a:latin typeface="Arial" panose="020B0604020202020204" pitchFamily="34" charset="0"/>
                <a:cs typeface="Arial" panose="020B0604020202020204" pitchFamily="34" charset="0"/>
              </a:rPr>
              <a:t> bestaat, te omschrijven als: </a:t>
            </a:r>
            <a:r>
              <a:rPr lang="nl-NL" sz="2500" b="1" dirty="0">
                <a:solidFill>
                  <a:srgbClr val="92D050"/>
                </a:solidFill>
                <a:latin typeface="Arial" panose="020B0604020202020204" pitchFamily="34" charset="0"/>
                <a:cs typeface="Arial" panose="020B0604020202020204" pitchFamily="34" charset="0"/>
              </a:rPr>
              <a:t>“</a:t>
            </a:r>
            <a:r>
              <a:rPr lang="nl-NL" sz="2500" b="1" i="1" dirty="0">
                <a:solidFill>
                  <a:srgbClr val="92D050"/>
                </a:solidFill>
                <a:latin typeface="Arial" panose="020B0604020202020204" pitchFamily="34" charset="0"/>
                <a:cs typeface="Arial" panose="020B0604020202020204" pitchFamily="34" charset="0"/>
              </a:rPr>
              <a:t>alle ‘energetische’ gebeurtenissen met ieder hun eigen plaats en universeel gelijktijdigheid</a:t>
            </a:r>
            <a:r>
              <a:rPr lang="nl-NL" sz="2500" b="1" dirty="0">
                <a:solidFill>
                  <a:srgbClr val="92D050"/>
                </a:solidFill>
                <a:latin typeface="Arial" panose="020B0604020202020204" pitchFamily="34" charset="0"/>
                <a:cs typeface="Arial" panose="020B0604020202020204" pitchFamily="34" charset="0"/>
              </a:rPr>
              <a:t>”. </a:t>
            </a:r>
            <a:r>
              <a:rPr lang="nl-NL" sz="2500" i="1" dirty="0">
                <a:latin typeface="Arial" panose="020B0604020202020204" pitchFamily="34" charset="0"/>
                <a:cs typeface="Arial" panose="020B0604020202020204" pitchFamily="34" charset="0"/>
              </a:rPr>
              <a:t>Kwantumtheorie</a:t>
            </a:r>
            <a:r>
              <a:rPr lang="nl-NL" sz="2500" dirty="0">
                <a:latin typeface="Arial" panose="020B0604020202020204" pitchFamily="34" charset="0"/>
                <a:cs typeface="Arial" panose="020B0604020202020204" pitchFamily="34" charset="0"/>
              </a:rPr>
              <a:t> geeft aan dat de kleinst mogelijke betekenisvolle eenheid van het heden één trilling van één elementair deeltje is. Meer </a:t>
            </a:r>
            <a:r>
              <a:rPr lang="nl-NL" sz="2500" dirty="0" smtClean="0">
                <a:latin typeface="Arial" panose="020B0604020202020204" pitchFamily="34" charset="0"/>
                <a:cs typeface="Arial" panose="020B0604020202020204" pitchFamily="34" charset="0"/>
              </a:rPr>
              <a:t>specifiek voor het heelal, </a:t>
            </a:r>
            <a:r>
              <a:rPr lang="nl-NL" sz="2500" b="1" dirty="0">
                <a:solidFill>
                  <a:srgbClr val="92D050"/>
                </a:solidFill>
                <a:latin typeface="Arial" panose="020B0604020202020204" pitchFamily="34" charset="0"/>
                <a:cs typeface="Arial" panose="020B0604020202020204" pitchFamily="34" charset="0"/>
              </a:rPr>
              <a:t>één gelijktijdige trilling van alle elementaire deeltjes in het heelal</a:t>
            </a:r>
            <a:r>
              <a:rPr lang="nl-NL" sz="2500" dirty="0">
                <a:latin typeface="Arial" panose="020B0604020202020204" pitchFamily="34" charset="0"/>
                <a:cs typeface="Arial" panose="020B0604020202020204" pitchFamily="34" charset="0"/>
              </a:rPr>
              <a:t>. </a:t>
            </a:r>
          </a:p>
        </p:txBody>
      </p:sp>
      <p:sp>
        <p:nvSpPr>
          <p:cNvPr id="5"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0817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2052" y="2200529"/>
            <a:ext cx="11749948" cy="3596767"/>
          </a:xfrm>
        </p:spPr>
        <p:txBody>
          <a:bodyPr>
            <a:normAutofit lnSpcReduction="10000"/>
          </a:bodyPr>
          <a:lstStyle/>
          <a:p>
            <a:pPr marL="0" indent="0">
              <a:buNone/>
            </a:pPr>
            <a:r>
              <a:rPr lang="nl-NL" sz="2300" b="1" dirty="0" smtClean="0">
                <a:solidFill>
                  <a:srgbClr val="FFC000"/>
                </a:solidFill>
                <a:latin typeface="Arial" panose="020B0604020202020204" pitchFamily="34" charset="0"/>
                <a:cs typeface="Arial" panose="020B0604020202020204" pitchFamily="34" charset="0"/>
              </a:rPr>
              <a:t>De drie </a:t>
            </a:r>
            <a:r>
              <a:rPr lang="nl-NL" sz="2300" b="1" dirty="0">
                <a:solidFill>
                  <a:srgbClr val="FFC000"/>
                </a:solidFill>
                <a:latin typeface="Arial" panose="020B0604020202020204" pitchFamily="34" charset="0"/>
                <a:cs typeface="Arial" panose="020B0604020202020204" pitchFamily="34" charset="0"/>
              </a:rPr>
              <a:t>belangrijkste elementen </a:t>
            </a:r>
            <a:r>
              <a:rPr lang="nl-NL" sz="2300" b="1" dirty="0" smtClean="0">
                <a:solidFill>
                  <a:srgbClr val="FFC000"/>
                </a:solidFill>
                <a:latin typeface="Arial" panose="020B0604020202020204" pitchFamily="34" charset="0"/>
                <a:cs typeface="Arial" panose="020B0604020202020204" pitchFamily="34" charset="0"/>
              </a:rPr>
              <a:t>van de Higgsveld equivalentietheorie (HET):</a:t>
            </a:r>
          </a:p>
          <a:p>
            <a:pPr marL="0" indent="0">
              <a:buNone/>
            </a:pPr>
            <a:endParaRPr lang="nl-NL" sz="800" dirty="0">
              <a:latin typeface="Arial" panose="020B0604020202020204" pitchFamily="34" charset="0"/>
              <a:cs typeface="Arial" panose="020B0604020202020204" pitchFamily="34" charset="0"/>
            </a:endParaRPr>
          </a:p>
          <a:p>
            <a:pPr marL="0" lvl="0" indent="0">
              <a:buNone/>
            </a:pPr>
            <a:r>
              <a:rPr lang="nl-NL" sz="2300" dirty="0" smtClean="0">
                <a:latin typeface="Arial" panose="020B0604020202020204" pitchFamily="34" charset="0"/>
                <a:cs typeface="Arial" panose="020B0604020202020204" pitchFamily="34" charset="0"/>
              </a:rPr>
              <a:t>Het heelal </a:t>
            </a:r>
            <a:r>
              <a:rPr lang="nl-NL" sz="2300" dirty="0">
                <a:latin typeface="Arial" panose="020B0604020202020204" pitchFamily="34" charset="0"/>
                <a:cs typeface="Arial" panose="020B0604020202020204" pitchFamily="34" charset="0"/>
              </a:rPr>
              <a:t>is niet gevuld met een Higgsveld, maar </a:t>
            </a:r>
            <a:r>
              <a:rPr lang="nl-NL" sz="2300" dirty="0" smtClean="0">
                <a:latin typeface="Arial" panose="020B0604020202020204" pitchFamily="34" charset="0"/>
                <a:cs typeface="Arial" panose="020B0604020202020204" pitchFamily="34" charset="0"/>
              </a:rPr>
              <a:t>het </a:t>
            </a:r>
            <a:r>
              <a:rPr lang="nl-NL" sz="2300" b="1" dirty="0" smtClean="0">
                <a:solidFill>
                  <a:schemeClr val="bg1"/>
                </a:solidFill>
                <a:latin typeface="Arial" panose="020B0604020202020204" pitchFamily="34" charset="0"/>
                <a:cs typeface="Arial" panose="020B0604020202020204" pitchFamily="34" charset="0"/>
              </a:rPr>
              <a:t>Higgsveld </a:t>
            </a:r>
            <a:r>
              <a:rPr lang="nl-NL" sz="2300" b="1" dirty="0">
                <a:solidFill>
                  <a:schemeClr val="bg1"/>
                </a:solidFill>
                <a:latin typeface="Arial" panose="020B0604020202020204" pitchFamily="34" charset="0"/>
                <a:cs typeface="Arial" panose="020B0604020202020204" pitchFamily="34" charset="0"/>
              </a:rPr>
              <a:t>is het heelal </a:t>
            </a:r>
            <a:r>
              <a:rPr lang="nl-NL" sz="2300" b="1" dirty="0" smtClean="0">
                <a:solidFill>
                  <a:schemeClr val="bg1"/>
                </a:solidFill>
                <a:latin typeface="Arial" panose="020B0604020202020204" pitchFamily="34" charset="0"/>
                <a:cs typeface="Arial" panose="020B0604020202020204" pitchFamily="34" charset="0"/>
              </a:rPr>
              <a:t>             </a:t>
            </a:r>
            <a:r>
              <a:rPr lang="nl-NL" sz="2300" dirty="0" smtClean="0">
                <a:solidFill>
                  <a:srgbClr val="92D050"/>
                </a:solidFill>
                <a:latin typeface="Arial" panose="020B0604020202020204" pitchFamily="34" charset="0"/>
                <a:cs typeface="Arial" panose="020B0604020202020204" pitchFamily="34" charset="0"/>
              </a:rPr>
              <a:t>(</a:t>
            </a:r>
            <a:r>
              <a:rPr lang="nl-NL" sz="2300" dirty="0">
                <a:solidFill>
                  <a:srgbClr val="92D050"/>
                </a:solidFill>
                <a:latin typeface="Arial" panose="020B0604020202020204" pitchFamily="34" charset="0"/>
                <a:cs typeface="Arial" panose="020B0604020202020204" pitchFamily="34" charset="0"/>
              </a:rPr>
              <a:t>wat Higgsveld </a:t>
            </a:r>
            <a:r>
              <a:rPr lang="nl-NL" sz="2300" dirty="0" smtClean="0">
                <a:solidFill>
                  <a:srgbClr val="92D050"/>
                </a:solidFill>
                <a:latin typeface="Arial" panose="020B0604020202020204" pitchFamily="34" charset="0"/>
                <a:cs typeface="Arial" panose="020B0604020202020204" pitchFamily="34" charset="0"/>
              </a:rPr>
              <a:t>is </a:t>
            </a:r>
            <a:r>
              <a:rPr lang="nl-NL" sz="2300" dirty="0">
                <a:solidFill>
                  <a:srgbClr val="92D050"/>
                </a:solidFill>
                <a:latin typeface="Arial" panose="020B0604020202020204" pitchFamily="34" charset="0"/>
                <a:cs typeface="Arial" panose="020B0604020202020204" pitchFamily="34" charset="0"/>
              </a:rPr>
              <a:t>wordt in deel I van de presentatie uitgelegd</a:t>
            </a:r>
            <a:r>
              <a:rPr lang="nl-NL" sz="2300" dirty="0" smtClean="0">
                <a:solidFill>
                  <a:srgbClr val="92D050"/>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Vandaar de naam van mijn theorie </a:t>
            </a:r>
            <a:r>
              <a:rPr lang="nl-NL" sz="2300" b="1" dirty="0" smtClean="0">
                <a:solidFill>
                  <a:srgbClr val="FFC000"/>
                </a:solidFill>
                <a:latin typeface="Arial" panose="020B0604020202020204" pitchFamily="34" charset="0"/>
                <a:cs typeface="Arial" panose="020B0604020202020204" pitchFamily="34" charset="0"/>
              </a:rPr>
              <a:t>Higgsveld </a:t>
            </a:r>
            <a:r>
              <a:rPr lang="nl-NL" sz="2300" b="1" dirty="0">
                <a:solidFill>
                  <a:srgbClr val="FFC000"/>
                </a:solidFill>
                <a:latin typeface="Arial" panose="020B0604020202020204" pitchFamily="34" charset="0"/>
                <a:cs typeface="Arial" panose="020B0604020202020204" pitchFamily="34" charset="0"/>
              </a:rPr>
              <a:t>equivalentietheorie (</a:t>
            </a:r>
            <a:r>
              <a:rPr lang="nl-NL" sz="2300" b="1" dirty="0" smtClean="0">
                <a:solidFill>
                  <a:srgbClr val="FFC000"/>
                </a:solidFill>
                <a:latin typeface="Arial" panose="020B0604020202020204" pitchFamily="34" charset="0"/>
                <a:cs typeface="Arial" panose="020B0604020202020204" pitchFamily="34" charset="0"/>
              </a:rPr>
              <a:t>HET).</a:t>
            </a:r>
          </a:p>
          <a:p>
            <a:pPr marL="0" lvl="0" indent="0">
              <a:buNone/>
            </a:pPr>
            <a:endParaRPr lang="nl-NL" sz="800" dirty="0">
              <a:latin typeface="Arial" panose="020B0604020202020204" pitchFamily="34" charset="0"/>
              <a:cs typeface="Arial" panose="020B0604020202020204" pitchFamily="34" charset="0"/>
            </a:endParaRPr>
          </a:p>
          <a:p>
            <a:pPr marL="0" lvl="0" indent="0">
              <a:buNone/>
            </a:pPr>
            <a:r>
              <a:rPr lang="nl-NL" sz="2300" dirty="0">
                <a:latin typeface="Arial" panose="020B0604020202020204" pitchFamily="34" charset="0"/>
                <a:cs typeface="Arial" panose="020B0604020202020204" pitchFamily="34" charset="0"/>
              </a:rPr>
              <a:t>In het binnenste van een zwart gat zit een </a:t>
            </a:r>
            <a:r>
              <a:rPr lang="nl-NL" sz="2300" b="1" dirty="0">
                <a:solidFill>
                  <a:schemeClr val="bg1"/>
                </a:solidFill>
                <a:latin typeface="Arial" panose="020B0604020202020204" pitchFamily="34" charset="0"/>
                <a:cs typeface="Arial" panose="020B0604020202020204" pitchFamily="34" charset="0"/>
              </a:rPr>
              <a:t>Quark-Gluonplasma ster </a:t>
            </a:r>
            <a:r>
              <a:rPr lang="nl-NL" sz="2300" dirty="0">
                <a:solidFill>
                  <a:srgbClr val="92D050"/>
                </a:solidFill>
                <a:latin typeface="Arial" panose="020B0604020202020204" pitchFamily="34" charset="0"/>
                <a:cs typeface="Arial" panose="020B0604020202020204" pitchFamily="34" charset="0"/>
              </a:rPr>
              <a:t>(bewijs wordt in </a:t>
            </a:r>
            <a:r>
              <a:rPr lang="nl-NL" sz="2300" dirty="0" smtClean="0">
                <a:solidFill>
                  <a:srgbClr val="92D050"/>
                </a:solidFill>
                <a:latin typeface="Arial" panose="020B0604020202020204" pitchFamily="34" charset="0"/>
                <a:cs typeface="Arial" panose="020B0604020202020204" pitchFamily="34" charset="0"/>
              </a:rPr>
              <a:t> deel </a:t>
            </a:r>
            <a:r>
              <a:rPr lang="nl-NL" sz="2300" dirty="0">
                <a:solidFill>
                  <a:srgbClr val="92D050"/>
                </a:solidFill>
                <a:latin typeface="Arial" panose="020B0604020202020204" pitchFamily="34" charset="0"/>
                <a:cs typeface="Arial" panose="020B0604020202020204" pitchFamily="34" charset="0"/>
              </a:rPr>
              <a:t>III van de presentatie </a:t>
            </a:r>
            <a:r>
              <a:rPr lang="nl-NL" sz="2300" dirty="0" smtClean="0">
                <a:solidFill>
                  <a:srgbClr val="92D050"/>
                </a:solidFill>
                <a:latin typeface="Arial" panose="020B0604020202020204" pitchFamily="34" charset="0"/>
                <a:cs typeface="Arial" panose="020B0604020202020204" pitchFamily="34" charset="0"/>
              </a:rPr>
              <a:t>geleverd).</a:t>
            </a:r>
          </a:p>
          <a:p>
            <a:pPr marL="0" lvl="0" indent="0">
              <a:buNone/>
            </a:pPr>
            <a:endParaRPr lang="nl-NL" sz="800" dirty="0">
              <a:latin typeface="Arial" panose="020B0604020202020204" pitchFamily="34" charset="0"/>
              <a:cs typeface="Arial" panose="020B0604020202020204" pitchFamily="34" charset="0"/>
            </a:endParaRPr>
          </a:p>
          <a:p>
            <a:pPr marL="0" lvl="0" indent="0">
              <a:buNone/>
            </a:pPr>
            <a:r>
              <a:rPr lang="nl-NL" sz="2300" dirty="0">
                <a:latin typeface="Arial" panose="020B0604020202020204" pitchFamily="34" charset="0"/>
                <a:cs typeface="Arial" panose="020B0604020202020204" pitchFamily="34" charset="0"/>
              </a:rPr>
              <a:t>Zwaartekracht is géén gekromde ruimtetijd, </a:t>
            </a:r>
            <a:r>
              <a:rPr lang="nl-NL" sz="2300" b="1" dirty="0" smtClean="0">
                <a:solidFill>
                  <a:schemeClr val="bg1"/>
                </a:solidFill>
                <a:latin typeface="Arial" panose="020B0604020202020204" pitchFamily="34" charset="0"/>
                <a:cs typeface="Arial" panose="020B0604020202020204" pitchFamily="34" charset="0"/>
              </a:rPr>
              <a:t>zwaartekracht is een </a:t>
            </a:r>
            <a:r>
              <a:rPr lang="nl-NL" sz="2300" b="1" dirty="0">
                <a:solidFill>
                  <a:schemeClr val="bg1"/>
                </a:solidFill>
                <a:latin typeface="Arial" panose="020B0604020202020204" pitchFamily="34" charset="0"/>
                <a:cs typeface="Arial" panose="020B0604020202020204" pitchFamily="34" charset="0"/>
              </a:rPr>
              <a:t>gekromd energieveld</a:t>
            </a:r>
            <a:r>
              <a:rPr lang="nl-NL" sz="2300" dirty="0">
                <a:latin typeface="Arial" panose="020B0604020202020204" pitchFamily="34" charset="0"/>
                <a:cs typeface="Arial" panose="020B0604020202020204" pitchFamily="34" charset="0"/>
              </a:rPr>
              <a:t> </a:t>
            </a:r>
            <a:r>
              <a:rPr lang="nl-NL" sz="2300" dirty="0">
                <a:solidFill>
                  <a:srgbClr val="92D050"/>
                </a:solidFill>
                <a:latin typeface="Arial" panose="020B0604020202020204" pitchFamily="34" charset="0"/>
                <a:cs typeface="Arial" panose="020B0604020202020204" pitchFamily="34" charset="0"/>
              </a:rPr>
              <a:t>(onderbouwing géén gekromde ruimtetijd wordt in deel IV van de presentatie gegeven).</a:t>
            </a:r>
          </a:p>
          <a:p>
            <a:pPr marL="0" indent="0">
              <a:buNone/>
            </a:pPr>
            <a:endParaRPr lang="nl-NL" sz="2300" dirty="0">
              <a:solidFill>
                <a:schemeClr val="bg1"/>
              </a:solidFill>
              <a:latin typeface="Arial" panose="020B0604020202020204" pitchFamily="34" charset="0"/>
              <a:cs typeface="Arial" panose="020B0604020202020204" pitchFamily="34" charset="0"/>
            </a:endParaRPr>
          </a:p>
        </p:txBody>
      </p:sp>
      <p:sp>
        <p:nvSpPr>
          <p:cNvPr id="5" name="Titel 1"/>
          <p:cNvSpPr txBox="1">
            <a:spLocks/>
          </p:cNvSpPr>
          <p:nvPr/>
        </p:nvSpPr>
        <p:spPr>
          <a:xfrm>
            <a:off x="704272" y="256906"/>
            <a:ext cx="1132008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85090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20624" y="1696641"/>
            <a:ext cx="4615481" cy="3103959"/>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lnSpc>
                <a:spcPct val="100000"/>
              </a:lnSpc>
              <a:buNone/>
            </a:pPr>
            <a:endParaRPr lang="nl-NL" sz="3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300" b="1" dirty="0">
                <a:solidFill>
                  <a:srgbClr val="FFFF00"/>
                </a:solidFill>
                <a:latin typeface="Arial" panose="020B0604020202020204" pitchFamily="34" charset="0"/>
                <a:cs typeface="Arial" panose="020B0604020202020204" pitchFamily="34" charset="0"/>
              </a:rPr>
              <a:t>Tijd</a:t>
            </a:r>
            <a:r>
              <a:rPr lang="nl-NL" sz="2300" dirty="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is </a:t>
            </a:r>
            <a:r>
              <a:rPr lang="nl-NL" sz="2300" dirty="0" smtClean="0">
                <a:latin typeface="Arial" panose="020B0604020202020204" pitchFamily="34" charset="0"/>
                <a:cs typeface="Arial" panose="020B0604020202020204" pitchFamily="34" charset="0"/>
              </a:rPr>
              <a:t>relatief (speciale </a:t>
            </a:r>
            <a:r>
              <a:rPr lang="nl-NL" sz="2300" i="1" dirty="0" smtClean="0">
                <a:latin typeface="Arial" panose="020B0604020202020204" pitchFamily="34" charset="0"/>
                <a:cs typeface="Arial" panose="020B0604020202020204" pitchFamily="34" charset="0"/>
              </a:rPr>
              <a:t>relativiteitstheorie</a:t>
            </a:r>
            <a:r>
              <a:rPr lang="nl-NL" sz="2300" dirty="0" smtClean="0">
                <a:latin typeface="Arial" panose="020B0604020202020204" pitchFamily="34" charset="0"/>
                <a:cs typeface="Arial" panose="020B0604020202020204" pitchFamily="34" charset="0"/>
              </a:rPr>
              <a:t>).</a:t>
            </a:r>
          </a:p>
          <a:p>
            <a:pPr marL="0" indent="0">
              <a:lnSpc>
                <a:spcPct val="100000"/>
              </a:lnSpc>
              <a:buNone/>
            </a:pPr>
            <a:endParaRPr lang="nl-NL" sz="800" dirty="0" smtClean="0">
              <a:latin typeface="Arial" panose="020B0604020202020204" pitchFamily="34" charset="0"/>
              <a:cs typeface="Arial" panose="020B0604020202020204" pitchFamily="34" charset="0"/>
            </a:endParaRPr>
          </a:p>
          <a:p>
            <a:pPr marL="0" indent="0">
              <a:lnSpc>
                <a:spcPct val="100000"/>
              </a:lnSpc>
              <a:buNone/>
            </a:pPr>
            <a:r>
              <a:rPr lang="nl-NL" sz="2400" b="1" dirty="0" smtClean="0">
                <a:solidFill>
                  <a:srgbClr val="FFFF00"/>
                </a:solidFill>
                <a:latin typeface="Arial" panose="020B0604020202020204" pitchFamily="34" charset="0"/>
                <a:cs typeface="Arial" panose="020B0604020202020204" pitchFamily="34" charset="0"/>
              </a:rPr>
              <a:t>Ruimte</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is een flexibel weefsel (metriek stelsel van hoogte, lengte en </a:t>
            </a:r>
            <a:r>
              <a:rPr lang="nl-NL" sz="2400" dirty="0" smtClean="0">
                <a:latin typeface="Arial" panose="020B0604020202020204" pitchFamily="34" charset="0"/>
                <a:cs typeface="Arial" panose="020B0604020202020204" pitchFamily="34" charset="0"/>
              </a:rPr>
              <a:t>breedte).</a:t>
            </a:r>
            <a:r>
              <a:rPr lang="nl-NL" sz="2300" dirty="0" smtClean="0">
                <a:latin typeface="Arial" panose="020B0604020202020204" pitchFamily="34" charset="0"/>
                <a:cs typeface="Arial" panose="020B0604020202020204" pitchFamily="34" charset="0"/>
              </a:rPr>
              <a:t> </a:t>
            </a:r>
            <a:endParaRPr lang="nl-NL" sz="2300" dirty="0">
              <a:solidFill>
                <a:schemeClr val="tx1"/>
              </a:solidFill>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5036105" y="1696641"/>
            <a:ext cx="6989064" cy="3350847"/>
          </a:xfrm>
        </p:spPr>
        <p:txBody>
          <a:bodyPr>
            <a:norm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1400" dirty="0" smtClean="0">
              <a:latin typeface="Arial" panose="020B0604020202020204" pitchFamily="34" charset="0"/>
              <a:cs typeface="Arial" panose="020B0604020202020204" pitchFamily="34" charset="0"/>
            </a:endParaRPr>
          </a:p>
          <a:p>
            <a:pPr marL="0" indent="0">
              <a:lnSpc>
                <a:spcPct val="120000"/>
              </a:lnSpc>
              <a:buNone/>
            </a:pPr>
            <a:r>
              <a:rPr lang="nl-NL" sz="2300" b="1" dirty="0">
                <a:solidFill>
                  <a:srgbClr val="FFFF00"/>
                </a:solidFill>
                <a:latin typeface="Arial" panose="020B0604020202020204" pitchFamily="34" charset="0"/>
                <a:cs typeface="Arial" panose="020B0604020202020204" pitchFamily="34" charset="0"/>
              </a:rPr>
              <a:t>Tijd</a:t>
            </a:r>
            <a:r>
              <a:rPr lang="nl-NL" sz="2300" dirty="0">
                <a:latin typeface="Arial" panose="020B0604020202020204" pitchFamily="34" charset="0"/>
                <a:cs typeface="Arial" panose="020B0604020202020204" pitchFamily="34" charset="0"/>
              </a:rPr>
              <a:t> kán niet relatief </a:t>
            </a:r>
            <a:r>
              <a:rPr lang="nl-NL" sz="2300" dirty="0" smtClean="0">
                <a:latin typeface="Arial" panose="020B0604020202020204" pitchFamily="34" charset="0"/>
                <a:cs typeface="Arial" panose="020B0604020202020204" pitchFamily="34" charset="0"/>
              </a:rPr>
              <a:t>zijn (</a:t>
            </a:r>
            <a:r>
              <a:rPr lang="nl-NL" sz="2300" i="1" dirty="0" smtClean="0">
                <a:latin typeface="Arial" panose="020B0604020202020204" pitchFamily="34" charset="0"/>
                <a:cs typeface="Arial" panose="020B0604020202020204" pitchFamily="34" charset="0"/>
              </a:rPr>
              <a:t>kwantumtheorie</a:t>
            </a:r>
            <a:r>
              <a:rPr lang="nl-NL" sz="2300" dirty="0" smtClean="0">
                <a:latin typeface="Arial" panose="020B0604020202020204" pitchFamily="34" charset="0"/>
                <a:cs typeface="Arial" panose="020B0604020202020204" pitchFamily="34" charset="0"/>
              </a:rPr>
              <a:t>).</a:t>
            </a:r>
          </a:p>
          <a:p>
            <a:pPr marL="0" indent="0">
              <a:lnSpc>
                <a:spcPct val="120000"/>
              </a:lnSpc>
              <a:buNone/>
            </a:pPr>
            <a:endParaRPr lang="nl-NL" sz="800" dirty="0" smtClean="0">
              <a:latin typeface="Arial" panose="020B0604020202020204" pitchFamily="34" charset="0"/>
              <a:cs typeface="Arial" panose="020B0604020202020204" pitchFamily="34" charset="0"/>
            </a:endParaRPr>
          </a:p>
          <a:p>
            <a:pPr marL="0" indent="0">
              <a:lnSpc>
                <a:spcPct val="100000"/>
              </a:lnSpc>
              <a:buNone/>
            </a:pPr>
            <a:r>
              <a:rPr lang="nl-NL" sz="2300" b="1" dirty="0" smtClean="0">
                <a:solidFill>
                  <a:srgbClr val="FFFF00"/>
                </a:solidFill>
                <a:latin typeface="Arial" panose="020B0604020202020204" pitchFamily="34" charset="0"/>
                <a:cs typeface="Arial" panose="020B0604020202020204" pitchFamily="34" charset="0"/>
              </a:rPr>
              <a:t>Ruimte</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is een begrip die we als mens hebben bedacht, om de wereld </a:t>
            </a:r>
            <a:r>
              <a:rPr lang="nl-NL" sz="2400" dirty="0" smtClean="0">
                <a:latin typeface="Arial" panose="020B0604020202020204" pitchFamily="34" charset="0"/>
                <a:cs typeface="Arial" panose="020B0604020202020204" pitchFamily="34" charset="0"/>
              </a:rPr>
              <a:t>om </a:t>
            </a:r>
            <a:r>
              <a:rPr lang="nl-NL" sz="2400" dirty="0">
                <a:latin typeface="Arial" panose="020B0604020202020204" pitchFamily="34" charset="0"/>
                <a:cs typeface="Arial" panose="020B0604020202020204" pitchFamily="34" charset="0"/>
              </a:rPr>
              <a:t>ons heen te kunnen </a:t>
            </a:r>
            <a:r>
              <a:rPr lang="nl-NL" sz="2400" dirty="0" smtClean="0">
                <a:latin typeface="Arial" panose="020B0604020202020204" pitchFamily="34" charset="0"/>
                <a:cs typeface="Arial" panose="020B0604020202020204" pitchFamily="34" charset="0"/>
              </a:rPr>
              <a:t>beschrijven </a:t>
            </a:r>
            <a:r>
              <a:rPr lang="nl-NL" sz="2300" dirty="0" smtClean="0">
                <a:latin typeface="Arial" panose="020B0604020202020204" pitchFamily="34" charset="0"/>
                <a:cs typeface="Arial" panose="020B0604020202020204" pitchFamily="34" charset="0"/>
              </a:rPr>
              <a:t>in </a:t>
            </a:r>
            <a:r>
              <a:rPr lang="nl-NL" sz="2300" dirty="0">
                <a:latin typeface="Arial" panose="020B0604020202020204" pitchFamily="34" charset="0"/>
                <a:cs typeface="Arial" panose="020B0604020202020204" pitchFamily="34" charset="0"/>
              </a:rPr>
              <a:t>de vorm van hoogte, lengte en breedte (voorzien van een meetinstrument). </a:t>
            </a:r>
          </a:p>
        </p:txBody>
      </p:sp>
      <p:sp>
        <p:nvSpPr>
          <p:cNvPr id="5"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96742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30684" y="1294305"/>
            <a:ext cx="5025216" cy="2802207"/>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lnSpc>
                <a:spcPct val="100000"/>
              </a:lnSpc>
              <a:buNone/>
            </a:pPr>
            <a:endParaRPr lang="nl-NL" sz="3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300" dirty="0">
                <a:latin typeface="Arial" panose="020B0604020202020204" pitchFamily="34" charset="0"/>
                <a:cs typeface="Arial" panose="020B0604020202020204" pitchFamily="34" charset="0"/>
              </a:rPr>
              <a:t>Het heelal heeft een vlakke </a:t>
            </a:r>
            <a:r>
              <a:rPr lang="nl-NL" sz="2300" dirty="0" smtClean="0">
                <a:latin typeface="Arial" panose="020B0604020202020204" pitchFamily="34" charset="0"/>
                <a:cs typeface="Arial" panose="020B0604020202020204" pitchFamily="34" charset="0"/>
              </a:rPr>
              <a:t>geometrie (een </a:t>
            </a:r>
            <a:r>
              <a:rPr lang="nl-NL" sz="2300" b="1" dirty="0" smtClean="0">
                <a:solidFill>
                  <a:srgbClr val="FFFF00"/>
                </a:solidFill>
                <a:latin typeface="Arial" panose="020B0604020202020204" pitchFamily="34" charset="0"/>
                <a:cs typeface="Arial" panose="020B0604020202020204" pitchFamily="34" charset="0"/>
              </a:rPr>
              <a:t>vierdimensionale ruimtetijd</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Dit betekent dat evenwijdige lijnen evenwijdig blijven en dat de som van de hoeken van een driehoek 180 graden is.</a:t>
            </a:r>
            <a:endParaRPr lang="nl-NL" sz="2300" dirty="0">
              <a:solidFill>
                <a:schemeClr val="tx1"/>
              </a:solidFill>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4992624" y="1294305"/>
            <a:ext cx="6989064" cy="5183790"/>
          </a:xfrm>
        </p:spPr>
        <p:txBody>
          <a:bodyPr>
            <a:normAutofit fontScale="25000" lnSpcReduction="20000"/>
          </a:bodyPr>
          <a:lstStyle/>
          <a:p>
            <a:pPr marL="0" indent="0">
              <a:buNone/>
            </a:pPr>
            <a:r>
              <a:rPr lang="nl-NL" sz="92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1200" dirty="0" smtClean="0">
              <a:latin typeface="Arial" panose="020B0604020202020204" pitchFamily="34" charset="0"/>
              <a:cs typeface="Arial" panose="020B0604020202020204" pitchFamily="34" charset="0"/>
            </a:endParaRPr>
          </a:p>
          <a:p>
            <a:pPr marL="0" indent="0">
              <a:lnSpc>
                <a:spcPct val="120000"/>
              </a:lnSpc>
              <a:buNone/>
            </a:pPr>
            <a:r>
              <a:rPr lang="nl-NL" sz="9200" dirty="0" smtClean="0">
                <a:latin typeface="Arial" panose="020B0604020202020204" pitchFamily="34" charset="0"/>
                <a:cs typeface="Arial" panose="020B0604020202020204" pitchFamily="34" charset="0"/>
              </a:rPr>
              <a:t>In de </a:t>
            </a:r>
            <a:r>
              <a:rPr lang="nl-NL" sz="9200" i="1" dirty="0" smtClean="0">
                <a:latin typeface="Arial" panose="020B0604020202020204" pitchFamily="34" charset="0"/>
                <a:cs typeface="Arial" panose="020B0604020202020204" pitchFamily="34" charset="0"/>
              </a:rPr>
              <a:t>Higgsveld equivalentietheorie</a:t>
            </a:r>
            <a:r>
              <a:rPr lang="nl-NL" sz="9200" dirty="0" smtClean="0">
                <a:latin typeface="Arial" panose="020B0604020202020204" pitchFamily="34" charset="0"/>
                <a:cs typeface="Arial" panose="020B0604020202020204" pitchFamily="34" charset="0"/>
              </a:rPr>
              <a:t> is het heelal gekromd als een bol (</a:t>
            </a:r>
            <a:r>
              <a:rPr lang="nl-NL" sz="9200" b="1" dirty="0" smtClean="0">
                <a:solidFill>
                  <a:srgbClr val="FFFF00"/>
                </a:solidFill>
                <a:latin typeface="Arial" panose="020B0604020202020204" pitchFamily="34" charset="0"/>
                <a:cs typeface="Arial" panose="020B0604020202020204" pitchFamily="34" charset="0"/>
              </a:rPr>
              <a:t>ruimtelijk vierdimensionaal</a:t>
            </a:r>
            <a:r>
              <a:rPr lang="nl-NL" sz="9200" dirty="0" smtClean="0">
                <a:latin typeface="Arial" panose="020B0604020202020204" pitchFamily="34" charset="0"/>
                <a:cs typeface="Arial" panose="020B0604020202020204" pitchFamily="34" charset="0"/>
              </a:rPr>
              <a:t>). Als je in een rechte lijn blijft vliegen, kom je uiteindelijk terug op je startpunt.</a:t>
            </a:r>
          </a:p>
          <a:p>
            <a:pPr marL="0" indent="0">
              <a:lnSpc>
                <a:spcPct val="120000"/>
              </a:lnSpc>
              <a:buNone/>
            </a:pPr>
            <a:endParaRPr lang="nl-NL" sz="3200" dirty="0" smtClean="0">
              <a:latin typeface="Arial" panose="020B0604020202020204" pitchFamily="34" charset="0"/>
              <a:cs typeface="Arial" panose="020B0604020202020204" pitchFamily="34" charset="0"/>
            </a:endParaRPr>
          </a:p>
          <a:p>
            <a:pPr marL="0" indent="0">
              <a:lnSpc>
                <a:spcPct val="120000"/>
              </a:lnSpc>
              <a:buNone/>
            </a:pPr>
            <a:r>
              <a:rPr lang="nl-NL" sz="9200" dirty="0" smtClean="0">
                <a:solidFill>
                  <a:srgbClr val="92D050"/>
                </a:solidFill>
                <a:latin typeface="Arial" panose="020B0604020202020204" pitchFamily="34" charset="0"/>
                <a:cs typeface="Arial" panose="020B0604020202020204" pitchFamily="34" charset="0"/>
              </a:rPr>
              <a:t>Kenmerk</a:t>
            </a:r>
            <a:r>
              <a:rPr lang="nl-NL" sz="9200" dirty="0" smtClean="0">
                <a:latin typeface="Arial" panose="020B0604020202020204" pitchFamily="34" charset="0"/>
                <a:cs typeface="Arial" panose="020B0604020202020204" pitchFamily="34" charset="0"/>
              </a:rPr>
              <a:t> van een ruimtelijk vierdimensionaal heelal is dat élk punt in het heelal het middelpunt van het heelal is. </a:t>
            </a:r>
            <a:r>
              <a:rPr lang="nl-NL" sz="9200" dirty="0" smtClean="0">
                <a:solidFill>
                  <a:srgbClr val="92D050"/>
                </a:solidFill>
                <a:latin typeface="Arial" panose="020B0604020202020204" pitchFamily="34" charset="0"/>
                <a:cs typeface="Arial" panose="020B0604020202020204" pitchFamily="34" charset="0"/>
              </a:rPr>
              <a:t>Kenmerk</a:t>
            </a:r>
            <a:r>
              <a:rPr lang="nl-NL" sz="9200" dirty="0" smtClean="0">
                <a:latin typeface="Arial" panose="020B0604020202020204" pitchFamily="34" charset="0"/>
                <a:cs typeface="Arial" panose="020B0604020202020204" pitchFamily="34" charset="0"/>
              </a:rPr>
              <a:t> van een ruimtelijk vierdimensionaal heelal is ook, dat sterrenstelsels niet van ons vandaan vliegen, maar dat alleen de tussenruimte tussen deze sterrenstelsels groter wordt. Sterrenstelsels staan al vanaf de oerknal op dezelfde plek in het heelal.</a:t>
            </a:r>
            <a:endParaRPr lang="nl-NL" sz="9200" dirty="0">
              <a:solidFill>
                <a:srgbClr val="92D050"/>
              </a:solidFill>
              <a:latin typeface="Arial" panose="020B0604020202020204" pitchFamily="34" charset="0"/>
              <a:cs typeface="Arial" panose="020B0604020202020204" pitchFamily="34" charset="0"/>
            </a:endParaRPr>
          </a:p>
        </p:txBody>
      </p:sp>
      <p:sp>
        <p:nvSpPr>
          <p:cNvPr id="5"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10168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01352" y="878682"/>
            <a:ext cx="4663256" cy="2802207"/>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lnSpc>
                <a:spcPct val="100000"/>
              </a:lnSpc>
              <a:buNone/>
            </a:pPr>
            <a:endParaRPr lang="nl-NL" sz="3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400" dirty="0">
                <a:latin typeface="Arial" panose="020B0604020202020204" pitchFamily="34" charset="0"/>
                <a:cs typeface="Arial" panose="020B0604020202020204" pitchFamily="34" charset="0"/>
              </a:rPr>
              <a:t>Lengtecontractie, relativistische formule en relatieve tijd (</a:t>
            </a:r>
            <a:r>
              <a:rPr lang="nl-NL" sz="2400" i="1" dirty="0">
                <a:latin typeface="Arial" panose="020B0604020202020204" pitchFamily="34" charset="0"/>
                <a:cs typeface="Arial" panose="020B0604020202020204" pitchFamily="34" charset="0"/>
              </a:rPr>
              <a:t>speciale relativiteitstheorie</a:t>
            </a:r>
            <a:r>
              <a:rPr lang="nl-NL" sz="2400" dirty="0">
                <a:latin typeface="Arial" panose="020B0604020202020204" pitchFamily="34" charset="0"/>
                <a:cs typeface="Arial" panose="020B0604020202020204" pitchFamily="34" charset="0"/>
              </a:rPr>
              <a:t>) verklaren ‘mislukking’ </a:t>
            </a:r>
            <a:r>
              <a:rPr lang="nl-NL" sz="2400" b="1" dirty="0">
                <a:solidFill>
                  <a:srgbClr val="FFFF00"/>
                </a:solidFill>
                <a:latin typeface="Arial" panose="020B0604020202020204" pitchFamily="34" charset="0"/>
                <a:cs typeface="Arial" panose="020B0604020202020204" pitchFamily="34" charset="0"/>
              </a:rPr>
              <a:t>Michelson en Morley </a:t>
            </a:r>
            <a:r>
              <a:rPr lang="nl-NL" sz="2400" b="1" dirty="0" smtClean="0">
                <a:solidFill>
                  <a:srgbClr val="FFFF00"/>
                </a:solidFill>
                <a:latin typeface="Arial" panose="020B0604020202020204" pitchFamily="34" charset="0"/>
                <a:cs typeface="Arial" panose="020B0604020202020204" pitchFamily="34" charset="0"/>
              </a:rPr>
              <a:t>experiment</a:t>
            </a:r>
            <a:r>
              <a:rPr lang="nl-NL" sz="2300" dirty="0" smtClean="0">
                <a:latin typeface="Arial" panose="020B0604020202020204" pitchFamily="34" charset="0"/>
                <a:cs typeface="Arial" panose="020B0604020202020204" pitchFamily="34" charset="0"/>
              </a:rPr>
              <a:t>.</a:t>
            </a:r>
            <a:endParaRPr lang="nl-NL" sz="2300" dirty="0">
              <a:solidFill>
                <a:schemeClr val="tx1"/>
              </a:solidFill>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4864608" y="878682"/>
            <a:ext cx="7117080" cy="5678462"/>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300" dirty="0" smtClean="0">
              <a:latin typeface="Arial" panose="020B0604020202020204" pitchFamily="34" charset="0"/>
              <a:cs typeface="Arial" panose="020B0604020202020204" pitchFamily="34" charset="0"/>
            </a:endParaRPr>
          </a:p>
          <a:p>
            <a:pPr marL="0" indent="0">
              <a:lnSpc>
                <a:spcPct val="100000"/>
              </a:lnSpc>
              <a:buNone/>
            </a:pPr>
            <a:r>
              <a:rPr lang="nl-NL" sz="2300" dirty="0">
                <a:latin typeface="Arial" panose="020B0604020202020204" pitchFamily="34" charset="0"/>
                <a:cs typeface="Arial" panose="020B0604020202020204" pitchFamily="34" charset="0"/>
              </a:rPr>
              <a:t>In de </a:t>
            </a:r>
            <a:r>
              <a:rPr lang="nl-NL" sz="2300" i="1" dirty="0">
                <a:latin typeface="Arial" panose="020B0604020202020204" pitchFamily="34" charset="0"/>
                <a:cs typeface="Arial" panose="020B0604020202020204" pitchFamily="34" charset="0"/>
              </a:rPr>
              <a:t>Higgsveld equivalentietheorie </a:t>
            </a:r>
            <a:r>
              <a:rPr lang="nl-NL" sz="2300" dirty="0">
                <a:latin typeface="Arial" panose="020B0604020202020204" pitchFamily="34" charset="0"/>
                <a:cs typeface="Arial" panose="020B0604020202020204" pitchFamily="34" charset="0"/>
              </a:rPr>
              <a:t>bezit het foton</a:t>
            </a:r>
            <a:r>
              <a:rPr lang="nl-NL" sz="2300" b="1" dirty="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geen koppelingsconstante met het Higgsveld, waardoor het zich ongehinderd door het Higgsveld verplaatst</a:t>
            </a:r>
            <a:r>
              <a:rPr lang="nl-NL" sz="2300" dirty="0" smtClean="0">
                <a:latin typeface="Arial" panose="020B0604020202020204" pitchFamily="34" charset="0"/>
                <a:cs typeface="Arial" panose="020B0604020202020204" pitchFamily="34" charset="0"/>
              </a:rPr>
              <a:t>.</a:t>
            </a:r>
          </a:p>
          <a:p>
            <a:pPr marL="0" indent="0">
              <a:lnSpc>
                <a:spcPct val="100000"/>
              </a:lnSpc>
              <a:buNone/>
            </a:pPr>
            <a:endParaRPr lang="nl-NL" sz="800" dirty="0" smtClean="0">
              <a:latin typeface="Arial" panose="020B0604020202020204" pitchFamily="34" charset="0"/>
              <a:cs typeface="Arial" panose="020B0604020202020204" pitchFamily="34" charset="0"/>
            </a:endParaRPr>
          </a:p>
          <a:p>
            <a:pPr marL="0" indent="0">
              <a:lnSpc>
                <a:spcPct val="100000"/>
              </a:lnSpc>
              <a:buNone/>
            </a:pPr>
            <a:r>
              <a:rPr lang="nl-NL" sz="2300" dirty="0" smtClean="0">
                <a:latin typeface="Arial" panose="020B0604020202020204" pitchFamily="34" charset="0"/>
                <a:cs typeface="Arial" panose="020B0604020202020204" pitchFamily="34" charset="0"/>
              </a:rPr>
              <a:t>Dit </a:t>
            </a:r>
            <a:r>
              <a:rPr lang="nl-NL" sz="2300" dirty="0">
                <a:latin typeface="Arial" panose="020B0604020202020204" pitchFamily="34" charset="0"/>
                <a:cs typeface="Arial" panose="020B0604020202020204" pitchFamily="34" charset="0"/>
              </a:rPr>
              <a:t>verklaart de constante lichtsnelheid zonder de noodzaak van relativistische tijd-ruimte-transformaties (lengtecontractie en relatieve tijd</a:t>
            </a:r>
            <a:r>
              <a:rPr lang="nl-NL" sz="2300" dirty="0" smtClean="0">
                <a:latin typeface="Arial" panose="020B0604020202020204" pitchFamily="34" charset="0"/>
                <a:cs typeface="Arial" panose="020B0604020202020204" pitchFamily="34" charset="0"/>
              </a:rPr>
              <a:t>). Het </a:t>
            </a:r>
            <a:r>
              <a:rPr lang="nl-NL" sz="2300" dirty="0">
                <a:latin typeface="Arial" panose="020B0604020202020204" pitchFamily="34" charset="0"/>
                <a:cs typeface="Arial" panose="020B0604020202020204" pitchFamily="34" charset="0"/>
              </a:rPr>
              <a:t>geeft een nieuwe verklaring voor de uitkomst van het </a:t>
            </a:r>
            <a:r>
              <a:rPr lang="nl-NL" sz="2300" b="1" dirty="0">
                <a:solidFill>
                  <a:srgbClr val="FFFF00"/>
                </a:solidFill>
                <a:latin typeface="Arial" panose="020B0604020202020204" pitchFamily="34" charset="0"/>
                <a:cs typeface="Arial" panose="020B0604020202020204" pitchFamily="34" charset="0"/>
              </a:rPr>
              <a:t>Michelson en Morley </a:t>
            </a:r>
            <a:r>
              <a:rPr lang="nl-NL" sz="2300" b="1" dirty="0" smtClean="0">
                <a:solidFill>
                  <a:srgbClr val="FFFF00"/>
                </a:solidFill>
                <a:latin typeface="Arial" panose="020B0604020202020204" pitchFamily="34" charset="0"/>
                <a:cs typeface="Arial" panose="020B0604020202020204" pitchFamily="34" charset="0"/>
              </a:rPr>
              <a:t>experiment</a:t>
            </a:r>
            <a:r>
              <a:rPr lang="nl-NL" sz="2300" dirty="0" smtClean="0">
                <a:latin typeface="Arial" panose="020B0604020202020204" pitchFamily="34" charset="0"/>
                <a:cs typeface="Arial" panose="020B0604020202020204" pitchFamily="34" charset="0"/>
              </a:rPr>
              <a:t> </a:t>
            </a:r>
            <a:r>
              <a:rPr lang="nl-NL" sz="2300" dirty="0" smtClean="0">
                <a:solidFill>
                  <a:srgbClr val="92D050"/>
                </a:solidFill>
                <a:latin typeface="Arial" panose="020B0604020202020204" pitchFamily="34" charset="0"/>
                <a:cs typeface="Arial" panose="020B0604020202020204" pitchFamily="34" charset="0"/>
              </a:rPr>
              <a:t>(zie deel IV van de presentatie).</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De </a:t>
            </a:r>
            <a:r>
              <a:rPr lang="nl-NL" sz="2300" i="1" dirty="0">
                <a:latin typeface="Arial" panose="020B0604020202020204" pitchFamily="34" charset="0"/>
                <a:cs typeface="Arial" panose="020B0604020202020204" pitchFamily="34" charset="0"/>
              </a:rPr>
              <a:t>speciale </a:t>
            </a:r>
            <a:r>
              <a:rPr lang="nl-NL" sz="2300" i="1" dirty="0" smtClean="0">
                <a:latin typeface="Arial" panose="020B0604020202020204" pitchFamily="34" charset="0"/>
                <a:cs typeface="Arial" panose="020B0604020202020204" pitchFamily="34" charset="0"/>
              </a:rPr>
              <a:t>relativiteitstheorie</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behoort met het vinden van het Higgsveld in 2012 dan ook definitief tot het </a:t>
            </a:r>
            <a:r>
              <a:rPr lang="nl-NL" sz="2300" dirty="0" smtClean="0">
                <a:latin typeface="Arial" panose="020B0604020202020204" pitchFamily="34" charset="0"/>
                <a:cs typeface="Arial" panose="020B0604020202020204" pitchFamily="34" charset="0"/>
              </a:rPr>
              <a:t>verleden, hoewel het tweede postulaat van deze theorie wel degelijk juist is. </a:t>
            </a:r>
            <a:endParaRPr lang="nl-NL" sz="2300" dirty="0">
              <a:latin typeface="Arial" panose="020B0604020202020204" pitchFamily="34" charset="0"/>
              <a:cs typeface="Arial" panose="020B0604020202020204" pitchFamily="34" charset="0"/>
            </a:endParaRPr>
          </a:p>
        </p:txBody>
      </p:sp>
      <p:sp>
        <p:nvSpPr>
          <p:cNvPr id="5"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20748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65944" y="1471362"/>
            <a:ext cx="4946720" cy="2844606"/>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buNone/>
            </a:pPr>
            <a:endParaRPr lang="nl-NL" sz="3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300" dirty="0">
                <a:latin typeface="Arial" panose="020B0604020202020204" pitchFamily="34" charset="0"/>
                <a:cs typeface="Arial" panose="020B0604020202020204" pitchFamily="34" charset="0"/>
              </a:rPr>
              <a:t>Volgens de </a:t>
            </a:r>
            <a:r>
              <a:rPr lang="nl-NL" sz="2300" i="1" dirty="0">
                <a:latin typeface="Arial" panose="020B0604020202020204" pitchFamily="34" charset="0"/>
                <a:cs typeface="Arial" panose="020B0604020202020204" pitchFamily="34" charset="0"/>
              </a:rPr>
              <a:t>algemene </a:t>
            </a:r>
            <a:r>
              <a:rPr lang="nl-NL" sz="2300" i="1" dirty="0" smtClean="0">
                <a:latin typeface="Arial" panose="020B0604020202020204" pitchFamily="34" charset="0"/>
                <a:cs typeface="Arial" panose="020B0604020202020204" pitchFamily="34" charset="0"/>
              </a:rPr>
              <a:t>relativiteits-theorie</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is </a:t>
            </a:r>
            <a:r>
              <a:rPr lang="nl-NL" sz="2300" b="1" dirty="0">
                <a:solidFill>
                  <a:srgbClr val="FFFF00"/>
                </a:solidFill>
                <a:latin typeface="Arial" panose="020B0604020202020204" pitchFamily="34" charset="0"/>
                <a:cs typeface="Arial" panose="020B0604020202020204" pitchFamily="34" charset="0"/>
              </a:rPr>
              <a:t>zwaartekracht</a:t>
            </a:r>
            <a:r>
              <a:rPr lang="nl-NL" sz="2300" dirty="0">
                <a:latin typeface="Arial" panose="020B0604020202020204" pitchFamily="34" charset="0"/>
                <a:cs typeface="Arial" panose="020B0604020202020204" pitchFamily="34" charset="0"/>
              </a:rPr>
              <a:t> een gekromde ruimtetijd</a:t>
            </a:r>
            <a:r>
              <a:rPr lang="nl-NL" sz="2300" dirty="0" smtClean="0">
                <a:latin typeface="Arial" panose="020B0604020202020204" pitchFamily="34" charset="0"/>
                <a:cs typeface="Arial" panose="020B0604020202020204" pitchFamily="34" charset="0"/>
              </a:rPr>
              <a:t>.</a:t>
            </a:r>
          </a:p>
          <a:p>
            <a:pPr marL="0" indent="0">
              <a:lnSpc>
                <a:spcPct val="100000"/>
              </a:lnSpc>
              <a:buNone/>
            </a:pPr>
            <a:endParaRPr lang="nl-NL" sz="800" dirty="0" smtClean="0">
              <a:latin typeface="Arial" panose="020B0604020202020204" pitchFamily="34" charset="0"/>
              <a:cs typeface="Arial" panose="020B0604020202020204" pitchFamily="34" charset="0"/>
            </a:endParaRPr>
          </a:p>
          <a:p>
            <a:pPr marL="0" indent="0">
              <a:lnSpc>
                <a:spcPct val="100000"/>
              </a:lnSpc>
              <a:buNone/>
            </a:pPr>
            <a:r>
              <a:rPr lang="nl-NL" sz="2300" dirty="0" smtClean="0">
                <a:solidFill>
                  <a:srgbClr val="92D050"/>
                </a:solidFill>
                <a:latin typeface="Arial" panose="020B0604020202020204" pitchFamily="34" charset="0"/>
                <a:cs typeface="Arial" panose="020B0604020202020204" pitchFamily="34" charset="0"/>
              </a:rPr>
              <a:t>Massa creëert deze gekromde ruimtetijd.  </a:t>
            </a:r>
            <a:endParaRPr lang="nl-NL" sz="2300" dirty="0">
              <a:solidFill>
                <a:srgbClr val="92D050"/>
              </a:solidFill>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5312664" y="1471362"/>
            <a:ext cx="6528816" cy="5258622"/>
          </a:xfrm>
        </p:spPr>
        <p:txBody>
          <a:bodyPr>
            <a:normAutofit lnSpcReduction="10000"/>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300" dirty="0" smtClean="0">
              <a:latin typeface="Arial" panose="020B0604020202020204" pitchFamily="34" charset="0"/>
              <a:cs typeface="Arial" panose="020B0604020202020204" pitchFamily="34" charset="0"/>
            </a:endParaRPr>
          </a:p>
          <a:p>
            <a:pPr marL="0" indent="0">
              <a:lnSpc>
                <a:spcPct val="100000"/>
              </a:lnSpc>
              <a:buNone/>
            </a:pPr>
            <a:r>
              <a:rPr lang="nl-NL" sz="2300" dirty="0">
                <a:latin typeface="Arial" panose="020B0604020202020204" pitchFamily="34" charset="0"/>
                <a:cs typeface="Arial" panose="020B0604020202020204" pitchFamily="34" charset="0"/>
              </a:rPr>
              <a:t>In de </a:t>
            </a:r>
            <a:r>
              <a:rPr lang="nl-NL" sz="2300" i="1" dirty="0">
                <a:latin typeface="Arial" panose="020B0604020202020204" pitchFamily="34" charset="0"/>
                <a:cs typeface="Arial" panose="020B0604020202020204" pitchFamily="34" charset="0"/>
              </a:rPr>
              <a:t>Higgsveld equivalentietheorie</a:t>
            </a:r>
            <a:r>
              <a:rPr lang="nl-NL" sz="2300" dirty="0">
                <a:latin typeface="Arial" panose="020B0604020202020204" pitchFamily="34" charset="0"/>
                <a:cs typeface="Arial" panose="020B0604020202020204" pitchFamily="34" charset="0"/>
              </a:rPr>
              <a:t> is</a:t>
            </a:r>
            <a:r>
              <a:rPr lang="nl-NL" sz="2300" b="1" dirty="0">
                <a:latin typeface="Arial" panose="020B0604020202020204" pitchFamily="34" charset="0"/>
                <a:cs typeface="Arial" panose="020B0604020202020204" pitchFamily="34" charset="0"/>
              </a:rPr>
              <a:t> </a:t>
            </a:r>
            <a:r>
              <a:rPr lang="nl-NL" sz="2300" b="1" dirty="0">
                <a:solidFill>
                  <a:srgbClr val="FFFF00"/>
                </a:solidFill>
                <a:latin typeface="Arial" panose="020B0604020202020204" pitchFamily="34" charset="0"/>
                <a:cs typeface="Arial" panose="020B0604020202020204" pitchFamily="34" charset="0"/>
              </a:rPr>
              <a:t>zwaartekracht</a:t>
            </a:r>
            <a:r>
              <a:rPr lang="nl-NL" sz="2300" dirty="0">
                <a:latin typeface="Arial" panose="020B0604020202020204" pitchFamily="34" charset="0"/>
                <a:cs typeface="Arial" panose="020B0604020202020204" pitchFamily="34" charset="0"/>
              </a:rPr>
              <a:t> geen kromming van de ruimtetijd, maar een gekromd energieveld (veldspanning), dat ontstaat als direct bijproduct van de interactie tussen higgsbosonen en </a:t>
            </a:r>
            <a:r>
              <a:rPr lang="nl-NL" sz="2300" dirty="0" smtClean="0">
                <a:latin typeface="Arial" panose="020B0604020202020204" pitchFamily="34" charset="0"/>
                <a:cs typeface="Arial" panose="020B0604020202020204" pitchFamily="34" charset="0"/>
              </a:rPr>
              <a:t>fermionen.</a:t>
            </a:r>
          </a:p>
          <a:p>
            <a:pPr marL="0" indent="0">
              <a:lnSpc>
                <a:spcPct val="100000"/>
              </a:lnSpc>
              <a:buNone/>
            </a:pPr>
            <a:endParaRPr lang="nl-NL" sz="900" dirty="0">
              <a:latin typeface="Arial" panose="020B0604020202020204" pitchFamily="34" charset="0"/>
              <a:cs typeface="Arial" panose="020B0604020202020204" pitchFamily="34" charset="0"/>
            </a:endParaRPr>
          </a:p>
          <a:p>
            <a:pPr marL="0" indent="0">
              <a:lnSpc>
                <a:spcPct val="100000"/>
              </a:lnSpc>
              <a:buNone/>
            </a:pPr>
            <a:r>
              <a:rPr lang="nl-NL" sz="2300" dirty="0" smtClean="0">
                <a:solidFill>
                  <a:srgbClr val="92D050"/>
                </a:solidFill>
                <a:latin typeface="Arial" panose="020B0604020202020204" pitchFamily="34" charset="0"/>
                <a:cs typeface="Arial" panose="020B0604020202020204" pitchFamily="34" charset="0"/>
              </a:rPr>
              <a:t>Massa creëert dit gekromd energieveld (gravitatieveld).  </a:t>
            </a:r>
          </a:p>
          <a:p>
            <a:pPr marL="0" indent="0">
              <a:lnSpc>
                <a:spcPct val="100000"/>
              </a:lnSpc>
              <a:buNone/>
            </a:pPr>
            <a:endParaRPr lang="nl-NL" sz="800" dirty="0">
              <a:latin typeface="Arial" panose="020B0604020202020204" pitchFamily="34" charset="0"/>
              <a:cs typeface="Arial" panose="020B0604020202020204" pitchFamily="34" charset="0"/>
            </a:endParaRPr>
          </a:p>
          <a:p>
            <a:pPr marL="0" indent="0">
              <a:lnSpc>
                <a:spcPct val="100000"/>
              </a:lnSpc>
              <a:buNone/>
            </a:pPr>
            <a:r>
              <a:rPr lang="nl-NL" sz="2300" dirty="0" smtClean="0">
                <a:latin typeface="Arial" panose="020B0604020202020204" pitchFamily="34" charset="0"/>
                <a:cs typeface="Arial" panose="020B0604020202020204" pitchFamily="34" charset="0"/>
              </a:rPr>
              <a:t>Zwaartekracht is een lokaal gekromd energieveld (gravitatieveld) en heeft dus niets te maken met het ruimtelijk vierdimensionaal gekromd Higgsveld. </a:t>
            </a:r>
            <a:endParaRPr lang="nl-NL" sz="2300" dirty="0">
              <a:latin typeface="Arial" panose="020B0604020202020204" pitchFamily="34" charset="0"/>
              <a:cs typeface="Arial" panose="020B0604020202020204" pitchFamily="34" charset="0"/>
            </a:endParaRPr>
          </a:p>
        </p:txBody>
      </p:sp>
      <p:sp>
        <p:nvSpPr>
          <p:cNvPr id="5"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95001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03104" y="1035772"/>
            <a:ext cx="5001584" cy="5502188"/>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lnSpc>
                <a:spcPct val="100000"/>
              </a:lnSpc>
              <a:buNone/>
            </a:pPr>
            <a:endParaRPr lang="nl-NL" sz="300" dirty="0" smtClean="0">
              <a:solidFill>
                <a:schemeClr val="tx1"/>
              </a:solidFill>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Donkere </a:t>
            </a:r>
            <a:r>
              <a:rPr lang="nl-NL" sz="2300" b="1" dirty="0" smtClean="0">
                <a:solidFill>
                  <a:srgbClr val="FFFF00"/>
                </a:solidFill>
                <a:latin typeface="Arial" panose="020B0604020202020204" pitchFamily="34" charset="0"/>
                <a:cs typeface="Arial" panose="020B0604020202020204" pitchFamily="34" charset="0"/>
              </a:rPr>
              <a:t>materie </a:t>
            </a:r>
            <a:r>
              <a:rPr lang="nl-NL" sz="2300" dirty="0" smtClean="0">
                <a:latin typeface="Arial" panose="020B0604020202020204" pitchFamily="34" charset="0"/>
                <a:cs typeface="Arial" panose="020B0604020202020204" pitchFamily="34" charset="0"/>
              </a:rPr>
              <a:t>is </a:t>
            </a:r>
            <a:r>
              <a:rPr lang="nl-NL" sz="2300" dirty="0">
                <a:latin typeface="Arial" panose="020B0604020202020204" pitchFamily="34" charset="0"/>
                <a:cs typeface="Arial" panose="020B0604020202020204" pitchFamily="34" charset="0"/>
              </a:rPr>
              <a:t>nog niet gevonden</a:t>
            </a:r>
            <a:r>
              <a:rPr lang="nl-NL" sz="2300" dirty="0" smtClean="0">
                <a:latin typeface="Arial" panose="020B0604020202020204" pitchFamily="34" charset="0"/>
                <a:cs typeface="Arial" panose="020B0604020202020204" pitchFamily="34" charset="0"/>
              </a:rPr>
              <a:t>. </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smtClean="0">
                <a:latin typeface="Arial" panose="020B0604020202020204" pitchFamily="34" charset="0"/>
                <a:cs typeface="Arial" panose="020B0604020202020204" pitchFamily="34" charset="0"/>
              </a:rPr>
              <a:t>Omdat </a:t>
            </a:r>
            <a:r>
              <a:rPr lang="nl-NL" sz="2300" dirty="0">
                <a:latin typeface="Arial" panose="020B0604020202020204" pitchFamily="34" charset="0"/>
                <a:cs typeface="Arial" panose="020B0604020202020204" pitchFamily="34" charset="0"/>
              </a:rPr>
              <a:t>de randen van sterrenstelsels veel sneller draaien dan mogelijk zou zijn op basis van de zichtbare materie alleen, zou zich daar meer dan vijf keer zo veel materie als de zichtbare hoeveelheid materie moeten bevinden, maar dan in de vorm van </a:t>
            </a:r>
            <a:r>
              <a:rPr lang="nl-NL" sz="2300" dirty="0">
                <a:solidFill>
                  <a:srgbClr val="FFFF00"/>
                </a:solidFill>
                <a:latin typeface="Arial" panose="020B0604020202020204" pitchFamily="34" charset="0"/>
                <a:cs typeface="Arial" panose="020B0604020202020204" pitchFamily="34" charset="0"/>
              </a:rPr>
              <a:t>donkere materie</a:t>
            </a:r>
            <a:r>
              <a:rPr lang="nl-NL" sz="2300" dirty="0">
                <a:latin typeface="Arial" panose="020B0604020202020204" pitchFamily="34" charset="0"/>
                <a:cs typeface="Arial" panose="020B0604020202020204" pitchFamily="34" charset="0"/>
              </a:rPr>
              <a:t>. Deze niet zichtbare materie met bijbehorende zwaartekracht zou verantwoordelijk zijn voor het effect, zichtbaar aan de randen van sterrenstelsels. </a:t>
            </a:r>
          </a:p>
        </p:txBody>
      </p:sp>
      <p:sp>
        <p:nvSpPr>
          <p:cNvPr id="4" name="Tijdelijke aanduiding voor inhoud 3"/>
          <p:cNvSpPr>
            <a:spLocks noGrp="1"/>
          </p:cNvSpPr>
          <p:nvPr>
            <p:ph sz="half" idx="2"/>
          </p:nvPr>
        </p:nvSpPr>
        <p:spPr>
          <a:xfrm>
            <a:off x="5751576" y="1035772"/>
            <a:ext cx="6053328" cy="5721644"/>
          </a:xfrm>
        </p:spPr>
        <p:txBody>
          <a:bodyPr>
            <a:normAutofit lnSpcReduction="10000"/>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300" dirty="0" smtClean="0">
              <a:latin typeface="Arial" panose="020B0604020202020204" pitchFamily="34" charset="0"/>
              <a:cs typeface="Arial" panose="020B0604020202020204" pitchFamily="34" charset="0"/>
            </a:endParaRPr>
          </a:p>
          <a:p>
            <a:pPr marL="0" indent="0">
              <a:lnSpc>
                <a:spcPct val="100000"/>
              </a:lnSpc>
              <a:buNone/>
            </a:pPr>
            <a:r>
              <a:rPr lang="nl-NL" sz="2300" dirty="0">
                <a:latin typeface="Arial" panose="020B0604020202020204" pitchFamily="34" charset="0"/>
                <a:cs typeface="Arial" panose="020B0604020202020204" pitchFamily="34" charset="0"/>
              </a:rPr>
              <a:t>Bij de oerknal was het ruimtelijk vierdimensionaal heelal niet volledig ‘vlak</a:t>
            </a:r>
            <a:r>
              <a:rPr lang="nl-NL" sz="2300" dirty="0" smtClean="0">
                <a:latin typeface="Arial" panose="020B0604020202020204" pitchFamily="34" charset="0"/>
                <a:cs typeface="Arial" panose="020B0604020202020204" pitchFamily="34" charset="0"/>
              </a:rPr>
              <a:t>’ </a:t>
            </a:r>
            <a:r>
              <a:rPr lang="nl-NL" sz="2300" dirty="0">
                <a:solidFill>
                  <a:srgbClr val="92D050"/>
                </a:solidFill>
                <a:latin typeface="Arial" panose="020B0604020202020204" pitchFamily="34" charset="0"/>
                <a:cs typeface="Arial" panose="020B0604020202020204" pitchFamily="34" charset="0"/>
              </a:rPr>
              <a:t>(glad als een pingpongbal)</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maar </a:t>
            </a:r>
            <a:r>
              <a:rPr lang="nl-NL" sz="2300" dirty="0" smtClean="0">
                <a:latin typeface="Arial" panose="020B0604020202020204" pitchFamily="34" charset="0"/>
                <a:cs typeface="Arial" panose="020B0604020202020204" pitchFamily="34" charset="0"/>
              </a:rPr>
              <a:t>veroorzaakten </a:t>
            </a:r>
            <a:r>
              <a:rPr lang="nl-NL" sz="2300" dirty="0" smtClean="0">
                <a:solidFill>
                  <a:schemeClr val="tx1"/>
                </a:solidFill>
                <a:latin typeface="Arial" panose="020B0604020202020204" pitchFamily="34" charset="0"/>
                <a:cs typeface="Arial" panose="020B0604020202020204" pitchFamily="34" charset="0"/>
              </a:rPr>
              <a:t>kleine </a:t>
            </a:r>
            <a:r>
              <a:rPr lang="nl-NL" sz="2300" dirty="0" smtClean="0">
                <a:latin typeface="Arial" panose="020B0604020202020204" pitchFamily="34" charset="0"/>
                <a:cs typeface="Arial" panose="020B0604020202020204" pitchFamily="34" charset="0"/>
              </a:rPr>
              <a:t>temperatuur-schommelingen </a:t>
            </a:r>
            <a:r>
              <a:rPr lang="nl-NL" sz="2300" dirty="0">
                <a:latin typeface="Arial" panose="020B0604020202020204" pitchFamily="34" charset="0"/>
                <a:cs typeface="Arial" panose="020B0604020202020204" pitchFamily="34" charset="0"/>
              </a:rPr>
              <a:t>een ruimtelijk </a:t>
            </a:r>
            <a:r>
              <a:rPr lang="nl-NL" sz="2300" dirty="0" err="1" smtClean="0">
                <a:latin typeface="Arial" panose="020B0604020202020204" pitchFamily="34" charset="0"/>
                <a:cs typeface="Arial" panose="020B0604020202020204" pitchFamily="34" charset="0"/>
              </a:rPr>
              <a:t>vierdimen-sionaal</a:t>
            </a:r>
            <a:r>
              <a:rPr lang="nl-NL" sz="2300"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heelal in de vorm van </a:t>
            </a:r>
            <a:r>
              <a:rPr lang="nl-NL" sz="2300" dirty="0" smtClean="0">
                <a:latin typeface="Arial" panose="020B0604020202020204" pitchFamily="34" charset="0"/>
                <a:cs typeface="Arial" panose="020B0604020202020204" pitchFamily="34" charset="0"/>
              </a:rPr>
              <a:t>golfbal        </a:t>
            </a:r>
            <a:r>
              <a:rPr lang="nl-NL" sz="2300" dirty="0" smtClean="0">
                <a:solidFill>
                  <a:srgbClr val="92D050"/>
                </a:solidFill>
                <a:latin typeface="Arial" panose="020B0604020202020204" pitchFamily="34" charset="0"/>
                <a:cs typeface="Arial" panose="020B0604020202020204" pitchFamily="34" charset="0"/>
              </a:rPr>
              <a:t>(een golfbal voorzien van putjes)</a:t>
            </a:r>
            <a:r>
              <a:rPr lang="nl-NL" sz="2300" dirty="0" smtClean="0">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Een bol die wordt gekenmerkt </a:t>
            </a:r>
            <a:r>
              <a:rPr lang="nl-NL" sz="2300" dirty="0" smtClean="0">
                <a:solidFill>
                  <a:schemeClr val="tx1"/>
                </a:solidFill>
                <a:latin typeface="Arial" panose="020B0604020202020204" pitchFamily="34" charset="0"/>
                <a:cs typeface="Arial" panose="020B0604020202020204" pitchFamily="34" charset="0"/>
              </a:rPr>
              <a:t>door de aanwezigheid van vele miljarden </a:t>
            </a:r>
            <a:r>
              <a:rPr lang="nl-NL" sz="2300" dirty="0">
                <a:solidFill>
                  <a:schemeClr val="tx1"/>
                </a:solidFill>
                <a:latin typeface="Arial" panose="020B0604020202020204" pitchFamily="34" charset="0"/>
                <a:cs typeface="Arial" panose="020B0604020202020204" pitchFamily="34" charset="0"/>
              </a:rPr>
              <a:t>kleine </a:t>
            </a:r>
            <a:r>
              <a:rPr lang="nl-NL" sz="2300" dirty="0" smtClean="0">
                <a:solidFill>
                  <a:schemeClr val="tx1"/>
                </a:solidFill>
                <a:latin typeface="Arial" panose="020B0604020202020204" pitchFamily="34" charset="0"/>
                <a:cs typeface="Arial" panose="020B0604020202020204" pitchFamily="34" charset="0"/>
              </a:rPr>
              <a:t>‘putjes</a:t>
            </a:r>
            <a:r>
              <a:rPr lang="nl-NL" sz="2300" dirty="0">
                <a:solidFill>
                  <a:schemeClr val="tx1"/>
                </a:solidFill>
                <a:latin typeface="Arial" panose="020B0604020202020204" pitchFamily="34" charset="0"/>
                <a:cs typeface="Arial" panose="020B0604020202020204" pitchFamily="34" charset="0"/>
              </a:rPr>
              <a:t>’ (bij een hypersfeer ook inwendig), </a:t>
            </a:r>
            <a:r>
              <a:rPr lang="nl-NL" sz="2300" dirty="0" smtClean="0">
                <a:solidFill>
                  <a:schemeClr val="tx1"/>
                </a:solidFill>
                <a:latin typeface="Arial" panose="020B0604020202020204" pitchFamily="34" charset="0"/>
                <a:cs typeface="Arial" panose="020B0604020202020204" pitchFamily="34" charset="0"/>
              </a:rPr>
              <a:t>die later </a:t>
            </a:r>
            <a:r>
              <a:rPr lang="nl-NL" sz="2300" dirty="0">
                <a:solidFill>
                  <a:schemeClr val="tx1"/>
                </a:solidFill>
                <a:latin typeface="Arial" panose="020B0604020202020204" pitchFamily="34" charset="0"/>
                <a:cs typeface="Arial" panose="020B0604020202020204" pitchFamily="34" charset="0"/>
              </a:rPr>
              <a:t>de basis voor </a:t>
            </a:r>
            <a:r>
              <a:rPr lang="nl-NL" sz="2300" dirty="0" smtClean="0">
                <a:solidFill>
                  <a:schemeClr val="tx1"/>
                </a:solidFill>
                <a:latin typeface="Arial" panose="020B0604020202020204" pitchFamily="34" charset="0"/>
                <a:cs typeface="Arial" panose="020B0604020202020204" pitchFamily="34" charset="0"/>
              </a:rPr>
              <a:t>sterrenstelsels vormden. </a:t>
            </a:r>
            <a:r>
              <a:rPr lang="nl-NL" sz="2300" dirty="0">
                <a:solidFill>
                  <a:schemeClr val="tx1"/>
                </a:solidFill>
                <a:latin typeface="Arial" panose="020B0604020202020204" pitchFamily="34" charset="0"/>
                <a:cs typeface="Arial" panose="020B0604020202020204" pitchFamily="34" charset="0"/>
              </a:rPr>
              <a:t>Met deze </a:t>
            </a:r>
            <a:r>
              <a:rPr lang="nl-NL" sz="2300" dirty="0" smtClean="0">
                <a:solidFill>
                  <a:schemeClr val="tx1"/>
                </a:solidFill>
                <a:latin typeface="Arial" panose="020B0604020202020204" pitchFamily="34" charset="0"/>
                <a:cs typeface="Arial" panose="020B0604020202020204" pitchFamily="34" charset="0"/>
              </a:rPr>
              <a:t>‘putjes’ </a:t>
            </a:r>
            <a:r>
              <a:rPr lang="nl-NL" sz="2300" dirty="0">
                <a:solidFill>
                  <a:schemeClr val="tx1"/>
                </a:solidFill>
                <a:latin typeface="Arial" panose="020B0604020202020204" pitchFamily="34" charset="0"/>
                <a:cs typeface="Arial" panose="020B0604020202020204" pitchFamily="34" charset="0"/>
              </a:rPr>
              <a:t>is de ruimte dusdanig vervormd, dat daarmee het sneller draaien van de randen van sterrenstelsels kan worden verklaard. Het zoeken naar </a:t>
            </a:r>
            <a:r>
              <a:rPr lang="nl-NL" sz="2300" b="1" dirty="0">
                <a:solidFill>
                  <a:srgbClr val="FFFF00"/>
                </a:solidFill>
                <a:latin typeface="Arial" panose="020B0604020202020204" pitchFamily="34" charset="0"/>
                <a:cs typeface="Arial" panose="020B0604020202020204" pitchFamily="34" charset="0"/>
              </a:rPr>
              <a:t>donkere materie</a:t>
            </a:r>
            <a:r>
              <a:rPr lang="nl-NL" sz="2300" dirty="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kan daarmee worden </a:t>
            </a:r>
            <a:r>
              <a:rPr lang="nl-NL" sz="2300" dirty="0" smtClean="0">
                <a:latin typeface="Arial" panose="020B0604020202020204" pitchFamily="34" charset="0"/>
                <a:cs typeface="Arial" panose="020B0604020202020204" pitchFamily="34" charset="0"/>
              </a:rPr>
              <a:t>gestopt.</a:t>
            </a:r>
            <a:endParaRPr lang="nl-NL" sz="2300" dirty="0">
              <a:latin typeface="Arial" panose="020B0604020202020204" pitchFamily="34" charset="0"/>
              <a:cs typeface="Arial" panose="020B0604020202020204" pitchFamily="34" charset="0"/>
            </a:endParaRPr>
          </a:p>
        </p:txBody>
      </p:sp>
      <p:sp>
        <p:nvSpPr>
          <p:cNvPr id="5" name="Titel 1"/>
          <p:cNvSpPr txBox="1">
            <a:spLocks/>
          </p:cNvSpPr>
          <p:nvPr/>
        </p:nvSpPr>
        <p:spPr>
          <a:xfrm>
            <a:off x="503104" y="41577"/>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26117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03104" y="1035772"/>
            <a:ext cx="5001584" cy="4631007"/>
          </a:xfrm>
        </p:spPr>
        <p:txBody>
          <a:bodyPr>
            <a:no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Huidige natuurkunde</a:t>
            </a:r>
          </a:p>
          <a:p>
            <a:pPr marL="0" indent="0">
              <a:lnSpc>
                <a:spcPct val="100000"/>
              </a:lnSpc>
              <a:buNone/>
            </a:pPr>
            <a:endParaRPr lang="nl-NL" sz="300" dirty="0" smtClean="0">
              <a:solidFill>
                <a:schemeClr val="tx1"/>
              </a:solidFill>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Donkere energie</a:t>
            </a:r>
            <a:r>
              <a:rPr lang="nl-NL" sz="2300" dirty="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is nog niet gevonden</a:t>
            </a:r>
            <a:r>
              <a:rPr lang="nl-NL" sz="2300" dirty="0" smtClean="0">
                <a:latin typeface="Arial" panose="020B0604020202020204" pitchFamily="34" charset="0"/>
                <a:cs typeface="Arial" panose="020B0604020202020204" pitchFamily="34" charset="0"/>
              </a:rPr>
              <a:t>. </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smtClean="0">
                <a:latin typeface="Arial" panose="020B0604020202020204" pitchFamily="34" charset="0"/>
                <a:cs typeface="Arial" panose="020B0604020202020204" pitchFamily="34" charset="0"/>
              </a:rPr>
              <a:t>Het</a:t>
            </a:r>
            <a:r>
              <a:rPr lang="nl-NL" sz="2300" b="1" dirty="0" smtClean="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is een hypothetische vorm van energie in het heelal die verantwoordelijk zou zijn voor de versnelling van de uitdijing van het heelal. Donkere energie is overal en gelijkmatig verdeeld in het heelal. Ze gedraagt zich alsof ze een negatieve zwaartekracht uitoefent</a:t>
            </a:r>
            <a:r>
              <a:rPr lang="nl-NL" sz="2300" dirty="0" smtClean="0">
                <a:latin typeface="Arial" panose="020B0604020202020204" pitchFamily="34" charset="0"/>
                <a:cs typeface="Arial" panose="020B0604020202020204" pitchFamily="34" charset="0"/>
              </a:rPr>
              <a:t>.</a:t>
            </a:r>
            <a:endParaRPr lang="nl-NL" sz="2300" dirty="0">
              <a:latin typeface="Arial" panose="020B0604020202020204" pitchFamily="34" charset="0"/>
              <a:cs typeface="Arial" panose="020B0604020202020204" pitchFamily="34" charset="0"/>
            </a:endParaRPr>
          </a:p>
        </p:txBody>
      </p:sp>
      <p:sp>
        <p:nvSpPr>
          <p:cNvPr id="4" name="Tijdelijke aanduiding voor inhoud 3"/>
          <p:cNvSpPr>
            <a:spLocks noGrp="1"/>
          </p:cNvSpPr>
          <p:nvPr>
            <p:ph sz="half" idx="2"/>
          </p:nvPr>
        </p:nvSpPr>
        <p:spPr>
          <a:xfrm>
            <a:off x="5751576" y="1035772"/>
            <a:ext cx="6071616" cy="5575340"/>
          </a:xfrm>
        </p:spPr>
        <p:txBody>
          <a:bodyPr>
            <a:normAutofit/>
          </a:bodyPr>
          <a:lstStyle/>
          <a:p>
            <a:pPr marL="0" indent="0">
              <a:buNone/>
            </a:pPr>
            <a:r>
              <a:rPr lang="nl-NL" sz="2300" b="1" dirty="0" smtClean="0">
                <a:solidFill>
                  <a:schemeClr val="bg1"/>
                </a:solidFill>
                <a:latin typeface="Arial" panose="020B0604020202020204" pitchFamily="34" charset="0"/>
                <a:cs typeface="Arial" panose="020B0604020202020204" pitchFamily="34" charset="0"/>
              </a:rPr>
              <a:t>Higgsveld equivalentietheorie</a:t>
            </a:r>
          </a:p>
          <a:p>
            <a:pPr marL="0" indent="0">
              <a:buNone/>
            </a:pPr>
            <a:endParaRPr lang="nl-NL" sz="300" dirty="0" smtClean="0">
              <a:latin typeface="Arial" panose="020B0604020202020204" pitchFamily="34" charset="0"/>
              <a:cs typeface="Arial" panose="020B0604020202020204" pitchFamily="34" charset="0"/>
            </a:endParaRPr>
          </a:p>
          <a:p>
            <a:pPr marL="0" indent="0">
              <a:lnSpc>
                <a:spcPct val="100000"/>
              </a:lnSpc>
              <a:buNone/>
            </a:pPr>
            <a:r>
              <a:rPr lang="nl-NL" sz="2300" dirty="0" smtClean="0">
                <a:solidFill>
                  <a:schemeClr val="tx1"/>
                </a:solidFill>
                <a:latin typeface="Arial" panose="020B0604020202020204" pitchFamily="34" charset="0"/>
                <a:cs typeface="Arial" panose="020B0604020202020204" pitchFamily="34" charset="0"/>
              </a:rPr>
              <a:t>Het Higgsveld is een scalair veld en heeft een </a:t>
            </a:r>
            <a:r>
              <a:rPr lang="nl-NL" sz="2300" dirty="0">
                <a:solidFill>
                  <a:schemeClr val="tx1"/>
                </a:solidFill>
                <a:latin typeface="Arial" panose="020B0604020202020204" pitchFamily="34" charset="0"/>
                <a:cs typeface="Arial" panose="020B0604020202020204" pitchFamily="34" charset="0"/>
              </a:rPr>
              <a:t>fundamenteel intrinsieke afstotende </a:t>
            </a:r>
            <a:r>
              <a:rPr lang="nl-NL" sz="2300" dirty="0" smtClean="0">
                <a:solidFill>
                  <a:schemeClr val="tx1"/>
                </a:solidFill>
                <a:latin typeface="Arial" panose="020B0604020202020204" pitchFamily="34" charset="0"/>
                <a:cs typeface="Arial" panose="020B0604020202020204" pitchFamily="34" charset="0"/>
              </a:rPr>
              <a:t>werking (higgsbosonen </a:t>
            </a:r>
            <a:r>
              <a:rPr lang="nl-NL" sz="2300" dirty="0">
                <a:solidFill>
                  <a:schemeClr val="tx1"/>
                </a:solidFill>
                <a:latin typeface="Arial" panose="020B0604020202020204" pitchFamily="34" charset="0"/>
                <a:cs typeface="Arial" panose="020B0604020202020204" pitchFamily="34" charset="0"/>
              </a:rPr>
              <a:t>vertonen een effectieve afstoting op zichzelf, vergelijkbaar met hoe gelijke ladingen elkaar afstoten). Het Higgsveld is dan ook de lang gezochte donkere energie (liever spreken we </a:t>
            </a:r>
            <a:r>
              <a:rPr lang="nl-NL" sz="2300" dirty="0" smtClean="0">
                <a:solidFill>
                  <a:schemeClr val="tx1"/>
                </a:solidFill>
                <a:latin typeface="Arial" panose="020B0604020202020204" pitchFamily="34" charset="0"/>
                <a:cs typeface="Arial" panose="020B0604020202020204" pitchFamily="34" charset="0"/>
              </a:rPr>
              <a:t>van </a:t>
            </a:r>
            <a:r>
              <a:rPr lang="nl-NL" sz="2300" b="1" dirty="0">
                <a:solidFill>
                  <a:srgbClr val="FFFF00"/>
                </a:solidFill>
                <a:latin typeface="Arial" panose="020B0604020202020204" pitchFamily="34" charset="0"/>
                <a:cs typeface="Arial" panose="020B0604020202020204" pitchFamily="34" charset="0"/>
              </a:rPr>
              <a:t>niet-zichtbare </a:t>
            </a:r>
            <a:r>
              <a:rPr lang="nl-NL" sz="2300" b="1" dirty="0" smtClean="0">
                <a:solidFill>
                  <a:srgbClr val="FFFF00"/>
                </a:solidFill>
                <a:latin typeface="Arial" panose="020B0604020202020204" pitchFamily="34" charset="0"/>
                <a:cs typeface="Arial" panose="020B0604020202020204" pitchFamily="34" charset="0"/>
              </a:rPr>
              <a:t>energie</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Aangezien het Higgsveld in zijn huidige </a:t>
            </a:r>
            <a:r>
              <a:rPr lang="nl-NL" sz="2300" dirty="0" smtClean="0">
                <a:solidFill>
                  <a:schemeClr val="tx1"/>
                </a:solidFill>
                <a:latin typeface="Arial" panose="020B0604020202020204" pitchFamily="34" charset="0"/>
                <a:cs typeface="Arial" panose="020B0604020202020204" pitchFamily="34" charset="0"/>
              </a:rPr>
              <a:t>‘rusttoestand’ </a:t>
            </a:r>
            <a:r>
              <a:rPr lang="nl-NL" sz="2300" dirty="0">
                <a:solidFill>
                  <a:schemeClr val="tx1"/>
                </a:solidFill>
                <a:latin typeface="Arial" panose="020B0604020202020204" pitchFamily="34" charset="0"/>
                <a:cs typeface="Arial" panose="020B0604020202020204" pitchFamily="34" charset="0"/>
              </a:rPr>
              <a:t>(vacuümwaarde) overal in het </a:t>
            </a:r>
            <a:r>
              <a:rPr lang="nl-NL" sz="2300" dirty="0" smtClean="0">
                <a:solidFill>
                  <a:schemeClr val="tx1"/>
                </a:solidFill>
                <a:latin typeface="Arial" panose="020B0604020202020204" pitchFamily="34" charset="0"/>
                <a:cs typeface="Arial" panose="020B0604020202020204" pitchFamily="34" charset="0"/>
              </a:rPr>
              <a:t>heelal een </a:t>
            </a:r>
            <a:r>
              <a:rPr lang="nl-NL" sz="2300" dirty="0">
                <a:solidFill>
                  <a:schemeClr val="tx1"/>
                </a:solidFill>
                <a:latin typeface="Arial" panose="020B0604020202020204" pitchFamily="34" charset="0"/>
                <a:cs typeface="Arial" panose="020B0604020202020204" pitchFamily="34" charset="0"/>
              </a:rPr>
              <a:t>constante energie-inhoud heeft, drijft deze intrinsieke afstotende werking de uitdijing van het heelal aan.</a:t>
            </a:r>
            <a:r>
              <a:rPr lang="nl-NL" sz="2500" dirty="0">
                <a:solidFill>
                  <a:schemeClr val="tx1"/>
                </a:solidFill>
                <a:latin typeface="Arial" panose="020B0604020202020204" pitchFamily="34" charset="0"/>
                <a:cs typeface="Arial" panose="020B0604020202020204" pitchFamily="34" charset="0"/>
              </a:rPr>
              <a:t>  </a:t>
            </a:r>
          </a:p>
        </p:txBody>
      </p:sp>
      <p:sp>
        <p:nvSpPr>
          <p:cNvPr id="5"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15825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3144" y="4443984"/>
            <a:ext cx="10734872" cy="2130552"/>
          </a:xfrm>
        </p:spPr>
        <p:txBody>
          <a:bodyPr>
            <a:noAutofit/>
          </a:bodyPr>
          <a:lstStyle/>
          <a:p>
            <a:pPr marL="0" indent="0">
              <a:buNone/>
            </a:pPr>
            <a:r>
              <a:rPr lang="nl-NL" sz="2300" b="1" dirty="0" smtClean="0">
                <a:solidFill>
                  <a:srgbClr val="FFFF00"/>
                </a:solidFill>
                <a:latin typeface="Arial" panose="020B0604020202020204" pitchFamily="34" charset="0"/>
                <a:cs typeface="Arial" panose="020B0604020202020204" pitchFamily="34" charset="0"/>
              </a:rPr>
              <a:t>Zichtbare energie </a:t>
            </a:r>
            <a:r>
              <a:rPr lang="nl-NL" sz="2300" dirty="0" smtClean="0">
                <a:latin typeface="Arial" panose="020B0604020202020204" pitchFamily="34" charset="0"/>
                <a:cs typeface="Arial" panose="020B0604020202020204" pitchFamily="34" charset="0"/>
              </a:rPr>
              <a:t>(5% </a:t>
            </a:r>
            <a:r>
              <a:rPr lang="nl-NL" sz="2300" dirty="0">
                <a:latin typeface="Arial" panose="020B0604020202020204" pitchFamily="34" charset="0"/>
                <a:cs typeface="Arial" panose="020B0604020202020204" pitchFamily="34" charset="0"/>
              </a:rPr>
              <a:t>van </a:t>
            </a:r>
            <a:r>
              <a:rPr lang="nl-NL" sz="2300" dirty="0" smtClean="0">
                <a:latin typeface="Arial" panose="020B0604020202020204" pitchFamily="34" charset="0"/>
                <a:cs typeface="Arial" panose="020B0604020202020204" pitchFamily="34" charset="0"/>
              </a:rPr>
              <a:t>de energie in het </a:t>
            </a:r>
            <a:r>
              <a:rPr lang="nl-NL" sz="2300" dirty="0">
                <a:latin typeface="Arial" panose="020B0604020202020204" pitchFamily="34" charset="0"/>
                <a:cs typeface="Arial" panose="020B0604020202020204" pitchFamily="34" charset="0"/>
              </a:rPr>
              <a:t>heelal): Dit zijn protonen, neutronen en elektronen, alles wat we kunnen zien (sterren, gas, planeten</a:t>
            </a:r>
            <a:r>
              <a:rPr lang="nl-NL" sz="2300" dirty="0" smtClean="0">
                <a:latin typeface="Arial" panose="020B0604020202020204" pitchFamily="34" charset="0"/>
                <a:cs typeface="Arial" panose="020B0604020202020204" pitchFamily="34" charset="0"/>
              </a:rPr>
              <a:t>).</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b="1" dirty="0" smtClean="0">
                <a:solidFill>
                  <a:srgbClr val="FFFF00"/>
                </a:solidFill>
                <a:latin typeface="Arial" panose="020B0604020202020204" pitchFamily="34" charset="0"/>
                <a:cs typeface="Arial" panose="020B0604020202020204" pitchFamily="34" charset="0"/>
              </a:rPr>
              <a:t>Niet-zichtbare energie </a:t>
            </a:r>
            <a:r>
              <a:rPr lang="nl-NL" sz="2300" dirty="0" smtClean="0">
                <a:latin typeface="Arial" panose="020B0604020202020204" pitchFamily="34" charset="0"/>
                <a:cs typeface="Arial" panose="020B0604020202020204" pitchFamily="34" charset="0"/>
              </a:rPr>
              <a:t>(95% van de energie in </a:t>
            </a:r>
            <a:r>
              <a:rPr lang="nl-NL" sz="2300" dirty="0">
                <a:latin typeface="Arial" panose="020B0604020202020204" pitchFamily="34" charset="0"/>
                <a:cs typeface="Arial" panose="020B0604020202020204" pitchFamily="34" charset="0"/>
              </a:rPr>
              <a:t>het heelal): </a:t>
            </a:r>
            <a:r>
              <a:rPr lang="nl-NL" sz="2300" dirty="0" smtClean="0">
                <a:latin typeface="Arial" panose="020B0604020202020204" pitchFamily="34" charset="0"/>
                <a:cs typeface="Arial" panose="020B0604020202020204" pitchFamily="34" charset="0"/>
              </a:rPr>
              <a:t>Dit is voor het overgrote deel de energie van het Higgsveld die </a:t>
            </a:r>
            <a:r>
              <a:rPr lang="nl-NL" sz="2300" dirty="0">
                <a:latin typeface="Arial" panose="020B0604020202020204" pitchFamily="34" charset="0"/>
                <a:cs typeface="Arial" panose="020B0604020202020204" pitchFamily="34" charset="0"/>
              </a:rPr>
              <a:t>verantwoordelijk is voor de versnelde uitdijing van het heelal</a:t>
            </a:r>
            <a:r>
              <a:rPr lang="nl-NL" sz="2300" dirty="0" smtClean="0">
                <a:latin typeface="Arial" panose="020B0604020202020204" pitchFamily="34" charset="0"/>
                <a:cs typeface="Arial" panose="020B0604020202020204" pitchFamily="34" charset="0"/>
              </a:rPr>
              <a:t>.</a:t>
            </a:r>
            <a:endParaRPr lang="nl-NL" sz="2300" b="1" dirty="0">
              <a:solidFill>
                <a:schemeClr val="tx1"/>
              </a:solidFill>
              <a:latin typeface="Arial" panose="020B0604020202020204" pitchFamily="34" charset="0"/>
              <a:cs typeface="Arial" panose="020B0604020202020204" pitchFamily="34" charset="0"/>
            </a:endParaRPr>
          </a:p>
        </p:txBody>
      </p:sp>
      <p:sp>
        <p:nvSpPr>
          <p:cNvPr id="8" name="Titel 1"/>
          <p:cNvSpPr txBox="1">
            <a:spLocks/>
          </p:cNvSpPr>
          <p:nvPr/>
        </p:nvSpPr>
        <p:spPr>
          <a:xfrm>
            <a:off x="493960" y="147178"/>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200" b="1" dirty="0" smtClean="0">
                <a:solidFill>
                  <a:schemeClr val="tx1"/>
                </a:solidFill>
                <a:latin typeface="Arial Black" panose="020B0A04020102020204" pitchFamily="34" charset="0"/>
                <a:cs typeface="Arial" panose="020B0604020202020204" pitchFamily="34" charset="0"/>
              </a:rPr>
              <a:t>Deel II: vergelijking huidige natuurkunde met HET</a:t>
            </a:r>
            <a:endParaRPr lang="nl-NL" sz="3200" dirty="0">
              <a:solidFill>
                <a:schemeClr val="tx1"/>
              </a:solidFill>
              <a:latin typeface="Arial Black" panose="020B0A04020102020204" pitchFamily="34" charset="0"/>
              <a:cs typeface="Arial" panose="020B0604020202020204" pitchFamily="34" charset="0"/>
            </a:endParaRPr>
          </a:p>
        </p:txBody>
      </p:sp>
      <p:sp>
        <p:nvSpPr>
          <p:cNvPr id="6" name="Rechthoek 5"/>
          <p:cNvSpPr/>
          <p:nvPr/>
        </p:nvSpPr>
        <p:spPr>
          <a:xfrm>
            <a:off x="6754552" y="1066056"/>
            <a:ext cx="5227136" cy="1154162"/>
          </a:xfrm>
          <a:prstGeom prst="rect">
            <a:avLst/>
          </a:prstGeom>
        </p:spPr>
        <p:txBody>
          <a:bodyPr wrap="square">
            <a:spAutoFit/>
          </a:bodyPr>
          <a:lstStyle/>
          <a:p>
            <a:r>
              <a:rPr lang="nl-NL" sz="2300" b="1" dirty="0" smtClean="0">
                <a:solidFill>
                  <a:schemeClr val="bg1"/>
                </a:solidFill>
                <a:latin typeface="Arial" panose="020B0604020202020204" pitchFamily="34" charset="0"/>
                <a:ea typeface="Times New Roman" panose="02020603050405020304" pitchFamily="18" charset="0"/>
              </a:rPr>
              <a:t>Wat weten we van de verdeling van energie in het heelal? Met de Higgsveld equivalentietheorie alles. </a:t>
            </a:r>
            <a:endParaRPr lang="nl-NL" sz="2300" b="1"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95" y="1175914"/>
            <a:ext cx="5570601" cy="3011557"/>
          </a:xfrm>
          <a:prstGeom prst="rect">
            <a:avLst/>
          </a:prstGeom>
        </p:spPr>
      </p:pic>
    </p:spTree>
    <p:extLst>
      <p:ext uri="{BB962C8B-B14F-4D97-AF65-F5344CB8AC3E}">
        <p14:creationId xmlns:p14="http://schemas.microsoft.com/office/powerpoint/2010/main" val="776936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38912" y="4938634"/>
            <a:ext cx="11512296"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rgbClr val="FFFF00"/>
                </a:solidFill>
                <a:latin typeface="Arial Black" panose="020B0A04020102020204" pitchFamily="34" charset="0"/>
                <a:cs typeface="Arial" panose="020B0604020202020204" pitchFamily="34" charset="0"/>
              </a:rPr>
              <a:t>Deel III: waarnemingen die HET ondersteunen</a:t>
            </a:r>
            <a:endParaRPr lang="nl-NL" sz="35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4829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 y="3758184"/>
            <a:ext cx="12082272" cy="2980944"/>
          </a:xfrm>
        </p:spPr>
        <p:txBody>
          <a:bodyPr>
            <a:noAutofit/>
          </a:bodyPr>
          <a:lstStyle/>
          <a:p>
            <a:pPr marL="0" indent="0">
              <a:buNone/>
            </a:pPr>
            <a:r>
              <a:rPr lang="nl-NL" sz="2300" dirty="0" smtClean="0">
                <a:latin typeface="Arial" panose="020B0604020202020204" pitchFamily="34" charset="0"/>
                <a:cs typeface="Arial" panose="020B0604020202020204" pitchFamily="34" charset="0"/>
              </a:rPr>
              <a:t>Op </a:t>
            </a:r>
            <a:r>
              <a:rPr lang="nl-NL" sz="2300" b="1" dirty="0">
                <a:solidFill>
                  <a:srgbClr val="FFFF00"/>
                </a:solidFill>
                <a:latin typeface="Arial" panose="020B0604020202020204" pitchFamily="34" charset="0"/>
                <a:cs typeface="Arial" panose="020B0604020202020204" pitchFamily="34" charset="0"/>
              </a:rPr>
              <a:t>14 september 2015 </a:t>
            </a:r>
            <a:r>
              <a:rPr lang="nl-NL" sz="2300" dirty="0" smtClean="0">
                <a:latin typeface="Arial" panose="020B0604020202020204" pitchFamily="34" charset="0"/>
                <a:cs typeface="Arial" panose="020B0604020202020204" pitchFamily="34" charset="0"/>
              </a:rPr>
              <a:t>deed de </a:t>
            </a:r>
            <a:r>
              <a:rPr lang="nl-NL" sz="2300" dirty="0">
                <a:latin typeface="Arial" panose="020B0604020202020204" pitchFamily="34" charset="0"/>
                <a:cs typeface="Arial" panose="020B0604020202020204" pitchFamily="34" charset="0"/>
              </a:rPr>
              <a:t>Laser Interferometer Gravitational-wave Observatory (LIGO) de eerste waarneming van zwaartekrachtsgolven van twee botsende zwarte gaten. </a:t>
            </a:r>
            <a:r>
              <a:rPr lang="nl-NL" sz="2300" dirty="0">
                <a:solidFill>
                  <a:srgbClr val="92D050"/>
                </a:solidFill>
                <a:latin typeface="Arial" panose="020B0604020202020204" pitchFamily="34" charset="0"/>
                <a:cs typeface="Arial" panose="020B0604020202020204" pitchFamily="34" charset="0"/>
              </a:rPr>
              <a:t>De data van LIGO laten zien dat het gedrag van deze botsing past bij twee botsende Quark-Gluonplasma sterren. Omdat een Quark-Gluonplasma een vloeistof is, gedraagt het zwarte gat zich als een perfecte vloeistof met een extreem lage </a:t>
            </a:r>
            <a:r>
              <a:rPr lang="nl-NL" sz="2300" dirty="0" smtClean="0">
                <a:solidFill>
                  <a:srgbClr val="92D050"/>
                </a:solidFill>
                <a:latin typeface="Arial" panose="020B0604020202020204" pitchFamily="34" charset="0"/>
                <a:cs typeface="Arial" panose="020B0604020202020204" pitchFamily="34" charset="0"/>
              </a:rPr>
              <a:t>viscositeit (stroperigheid).                                        </a:t>
            </a:r>
            <a:r>
              <a:rPr lang="nl-NL" sz="2300" dirty="0" smtClean="0">
                <a:latin typeface="Arial" panose="020B0604020202020204" pitchFamily="34" charset="0"/>
                <a:cs typeface="Arial" panose="020B0604020202020204" pitchFamily="34" charset="0"/>
              </a:rPr>
              <a:t>                                                       Het plasma </a:t>
            </a:r>
            <a:r>
              <a:rPr lang="nl-NL" sz="2300" dirty="0">
                <a:latin typeface="Arial" panose="020B0604020202020204" pitchFamily="34" charset="0"/>
                <a:cs typeface="Arial" panose="020B0604020202020204" pitchFamily="34" charset="0"/>
              </a:rPr>
              <a:t>dempt de trillingen bijna onmiddellijk, precies zoals we zien in de data. </a:t>
            </a:r>
            <a:r>
              <a:rPr lang="nl-NL" sz="2300" dirty="0" smtClean="0">
                <a:latin typeface="Arial" panose="020B0604020202020204" pitchFamily="34" charset="0"/>
                <a:cs typeface="Arial" panose="020B0604020202020204" pitchFamily="34" charset="0"/>
              </a:rPr>
              <a:t>        LIGO </a:t>
            </a:r>
            <a:r>
              <a:rPr lang="nl-NL" sz="2300" dirty="0">
                <a:latin typeface="Arial" panose="020B0604020202020204" pitchFamily="34" charset="0"/>
                <a:cs typeface="Arial" panose="020B0604020202020204" pitchFamily="34" charset="0"/>
              </a:rPr>
              <a:t>heeft daarmee onomstotelijk vastgesteld dat in het hart van een zwart gat een </a:t>
            </a:r>
            <a:r>
              <a:rPr lang="nl-NL" sz="2300" dirty="0" smtClean="0">
                <a:latin typeface="Arial" panose="020B0604020202020204" pitchFamily="34" charset="0"/>
                <a:cs typeface="Arial" panose="020B0604020202020204" pitchFamily="34" charset="0"/>
              </a:rPr>
              <a:t> </a:t>
            </a:r>
            <a:r>
              <a:rPr lang="nl-NL" sz="2300" b="1" dirty="0" smtClean="0">
                <a:solidFill>
                  <a:srgbClr val="FFFF00"/>
                </a:solidFill>
                <a:latin typeface="Arial" panose="020B0604020202020204" pitchFamily="34" charset="0"/>
                <a:cs typeface="Arial" panose="020B0604020202020204" pitchFamily="34" charset="0"/>
              </a:rPr>
              <a:t>Quark-Gluonplasma </a:t>
            </a:r>
            <a:r>
              <a:rPr lang="nl-NL" sz="2300" b="1" dirty="0">
                <a:solidFill>
                  <a:srgbClr val="FFFF00"/>
                </a:solidFill>
                <a:latin typeface="Arial" panose="020B0604020202020204" pitchFamily="34" charset="0"/>
                <a:cs typeface="Arial" panose="020B0604020202020204" pitchFamily="34" charset="0"/>
              </a:rPr>
              <a:t>ster</a:t>
            </a:r>
            <a:r>
              <a:rPr lang="nl-NL" sz="2300" dirty="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aanwezig is en géén singulariteit. Zwaartekracht is dan ook </a:t>
            </a:r>
            <a:r>
              <a:rPr lang="nl-NL" sz="2300" dirty="0" smtClean="0">
                <a:latin typeface="Arial" panose="020B0604020202020204" pitchFamily="34" charset="0"/>
                <a:cs typeface="Arial" panose="020B0604020202020204" pitchFamily="34" charset="0"/>
              </a:rPr>
              <a:t> géén </a:t>
            </a:r>
            <a:r>
              <a:rPr lang="nl-NL" sz="2300" dirty="0">
                <a:latin typeface="Arial" panose="020B0604020202020204" pitchFamily="34" charset="0"/>
                <a:cs typeface="Arial" panose="020B0604020202020204" pitchFamily="34" charset="0"/>
              </a:rPr>
              <a:t>gekromde ruimtetijd, maar een gekromd energieveld (zwaartekrachtsveld). </a:t>
            </a:r>
          </a:p>
          <a:p>
            <a:pPr marL="0" indent="0">
              <a:buNone/>
            </a:pPr>
            <a:endParaRPr lang="nl-NL"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421213" y="220330"/>
            <a:ext cx="11459301"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III: waarnemingen die HET ondersteunen</a:t>
            </a:r>
            <a:endParaRPr lang="nl-NL" sz="3500" dirty="0">
              <a:solidFill>
                <a:schemeClr val="tx1"/>
              </a:solidFill>
              <a:latin typeface="Arial Black" panose="020B0A04020102020204" pitchFamily="34" charset="0"/>
              <a:cs typeface="Arial" panose="020B0604020202020204"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08" y="901113"/>
            <a:ext cx="4845304" cy="2727437"/>
          </a:xfrm>
          <a:prstGeom prst="rect">
            <a:avLst/>
          </a:prstGeom>
        </p:spPr>
      </p:pic>
      <p:sp>
        <p:nvSpPr>
          <p:cNvPr id="5" name="Tijdelijke aanduiding voor inhoud 2"/>
          <p:cNvSpPr txBox="1">
            <a:spLocks/>
          </p:cNvSpPr>
          <p:nvPr/>
        </p:nvSpPr>
        <p:spPr>
          <a:xfrm>
            <a:off x="5202936" y="901113"/>
            <a:ext cx="5870448" cy="53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smtClean="0">
                <a:solidFill>
                  <a:schemeClr val="bg1"/>
                </a:solidFill>
                <a:latin typeface="Arial" panose="020B0604020202020204" pitchFamily="34" charset="0"/>
                <a:cs typeface="Arial" panose="020B0604020202020204" pitchFamily="34" charset="0"/>
              </a:rPr>
              <a:t>illustratie </a:t>
            </a:r>
            <a:r>
              <a:rPr lang="nl-NL" sz="2300" b="1" dirty="0" smtClean="0">
                <a:solidFill>
                  <a:schemeClr val="bg1"/>
                </a:solidFill>
                <a:latin typeface="Arial" panose="020B0604020202020204" pitchFamily="34" charset="0"/>
                <a:cs typeface="Arial" panose="020B0604020202020204" pitchFamily="34" charset="0"/>
              </a:rPr>
              <a:t>twee botsende zwarte gaten</a:t>
            </a:r>
            <a:endParaRPr lang="nl-NL"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480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421213" y="1138856"/>
            <a:ext cx="10771043" cy="1778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dirty="0" smtClean="0">
                <a:latin typeface="Arial" panose="020B0604020202020204" pitchFamily="34" charset="0"/>
                <a:cs typeface="Arial" panose="020B0604020202020204" pitchFamily="34" charset="0"/>
              </a:rPr>
              <a:t>Eerste </a:t>
            </a:r>
            <a:r>
              <a:rPr lang="nl-NL" sz="2300" b="1" dirty="0" smtClean="0">
                <a:solidFill>
                  <a:srgbClr val="FFFF00"/>
                </a:solidFill>
                <a:latin typeface="Arial" panose="020B0604020202020204" pitchFamily="34" charset="0"/>
                <a:cs typeface="Arial" panose="020B0604020202020204" pitchFamily="34" charset="0"/>
              </a:rPr>
              <a:t>foto van een zwart gat</a:t>
            </a:r>
            <a:r>
              <a:rPr lang="nl-NL" sz="2300" dirty="0" smtClean="0">
                <a:solidFill>
                  <a:schemeClr val="tx1"/>
                </a:solidFill>
                <a:latin typeface="Arial" panose="020B0604020202020204" pitchFamily="34" charset="0"/>
                <a:cs typeface="Arial" panose="020B0604020202020204" pitchFamily="34" charset="0"/>
              </a:rPr>
              <a:t> van </a:t>
            </a:r>
            <a:r>
              <a:rPr lang="nl-NL" sz="2300" dirty="0" smtClean="0">
                <a:latin typeface="Arial" panose="020B0604020202020204" pitchFamily="34" charset="0"/>
                <a:cs typeface="Arial" panose="020B0604020202020204" pitchFamily="34" charset="0"/>
              </a:rPr>
              <a:t>M87 op 55 miljoen lichtjaar, gepubliceerd op             </a:t>
            </a:r>
            <a:r>
              <a:rPr lang="nl-NL" sz="2300" b="1" dirty="0" smtClean="0">
                <a:solidFill>
                  <a:srgbClr val="FFFF00"/>
                </a:solidFill>
                <a:latin typeface="Arial" panose="020B0604020202020204" pitchFamily="34" charset="0"/>
                <a:cs typeface="Arial" panose="020B0604020202020204" pitchFamily="34" charset="0"/>
              </a:rPr>
              <a:t>10 april 2019</a:t>
            </a:r>
            <a:r>
              <a:rPr lang="nl-NL" sz="2300" dirty="0" smtClean="0">
                <a:solidFill>
                  <a:schemeClr val="tx1"/>
                </a:solidFill>
                <a:latin typeface="Arial" panose="020B0604020202020204" pitchFamily="34" charset="0"/>
                <a:cs typeface="Arial" panose="020B0604020202020204" pitchFamily="34" charset="0"/>
              </a:rPr>
              <a:t>, gemaakt </a:t>
            </a:r>
            <a:r>
              <a:rPr lang="nl-NL" sz="2300" dirty="0" smtClean="0">
                <a:latin typeface="Arial" panose="020B0604020202020204" pitchFamily="34" charset="0"/>
                <a:cs typeface="Arial" panose="020B0604020202020204" pitchFamily="34" charset="0"/>
              </a:rPr>
              <a:t>door de Event Horizon </a:t>
            </a:r>
            <a:r>
              <a:rPr lang="nl-NL" sz="2300" dirty="0" smtClean="0">
                <a:solidFill>
                  <a:schemeClr val="tx1"/>
                </a:solidFill>
                <a:latin typeface="Arial" panose="020B0604020202020204" pitchFamily="34" charset="0"/>
                <a:cs typeface="Arial" panose="020B0604020202020204" pitchFamily="34" charset="0"/>
              </a:rPr>
              <a:t>Telescope (EHT). </a:t>
            </a:r>
            <a:r>
              <a:rPr lang="nl-NL" sz="2300" dirty="0">
                <a:solidFill>
                  <a:schemeClr val="tx1"/>
                </a:solidFill>
                <a:latin typeface="Arial" panose="020B0604020202020204" pitchFamily="34" charset="0"/>
                <a:cs typeface="Arial" panose="020B0604020202020204" pitchFamily="34" charset="0"/>
              </a:rPr>
              <a:t>Een zwart gat met een massa van </a:t>
            </a:r>
            <a:r>
              <a:rPr lang="nl-NL" sz="2300" dirty="0" smtClean="0">
                <a:solidFill>
                  <a:schemeClr val="tx1"/>
                </a:solidFill>
                <a:latin typeface="Arial" panose="020B0604020202020204" pitchFamily="34" charset="0"/>
                <a:cs typeface="Arial" panose="020B0604020202020204" pitchFamily="34" charset="0"/>
              </a:rPr>
              <a:t>6,5 </a:t>
            </a:r>
            <a:r>
              <a:rPr lang="nl-NL" sz="2300" dirty="0">
                <a:solidFill>
                  <a:schemeClr val="tx1"/>
                </a:solidFill>
                <a:latin typeface="Arial" panose="020B0604020202020204" pitchFamily="34" charset="0"/>
                <a:cs typeface="Arial" panose="020B0604020202020204" pitchFamily="34" charset="0"/>
              </a:rPr>
              <a:t>miljard keer die van onze zon en een diameter van de waarnemingshorizon van 18 miljard </a:t>
            </a:r>
            <a:r>
              <a:rPr lang="nl-NL" sz="2300" dirty="0" smtClean="0">
                <a:solidFill>
                  <a:schemeClr val="tx1"/>
                </a:solidFill>
                <a:latin typeface="Arial" panose="020B0604020202020204" pitchFamily="34" charset="0"/>
                <a:cs typeface="Arial" panose="020B0604020202020204" pitchFamily="34" charset="0"/>
              </a:rPr>
              <a:t>kilometer, oftewel twee </a:t>
            </a:r>
            <a:r>
              <a:rPr lang="nl-NL" sz="2300" dirty="0">
                <a:solidFill>
                  <a:schemeClr val="tx1"/>
                </a:solidFill>
                <a:latin typeface="Arial" panose="020B0604020202020204" pitchFamily="34" charset="0"/>
                <a:cs typeface="Arial" panose="020B0604020202020204" pitchFamily="34" charset="0"/>
              </a:rPr>
              <a:t>keer de diameter van ons </a:t>
            </a:r>
            <a:r>
              <a:rPr lang="nl-NL" sz="2300" dirty="0" smtClean="0">
                <a:solidFill>
                  <a:schemeClr val="tx1"/>
                </a:solidFill>
                <a:latin typeface="Arial" panose="020B0604020202020204" pitchFamily="34" charset="0"/>
                <a:cs typeface="Arial" panose="020B0604020202020204" pitchFamily="34" charset="0"/>
              </a:rPr>
              <a:t>zonnestelsel. </a:t>
            </a:r>
            <a:endParaRPr lang="nl-NL" sz="2300" dirty="0">
              <a:solidFill>
                <a:schemeClr val="tx1"/>
              </a:solidFill>
              <a:latin typeface="Arial" panose="020B0604020202020204" pitchFamily="34" charset="0"/>
              <a:cs typeface="Arial" panose="020B0604020202020204" pitchFamily="34" charset="0"/>
            </a:endParaRPr>
          </a:p>
        </p:txBody>
      </p:sp>
      <p:pic>
        <p:nvPicPr>
          <p:cNvPr id="7" name="Afbeelding 6" descr="Astronomen maken voor het eerst foto van zwart gat"/>
          <p:cNvPicPr/>
          <p:nvPr/>
        </p:nvPicPr>
        <p:blipFill>
          <a:blip r:embed="rId2">
            <a:extLst>
              <a:ext uri="{28A0092B-C50C-407E-A947-70E740481C1C}">
                <a14:useLocalDpi xmlns:a14="http://schemas.microsoft.com/office/drawing/2010/main" val="0"/>
              </a:ext>
            </a:extLst>
          </a:blip>
          <a:srcRect/>
          <a:stretch>
            <a:fillRect/>
          </a:stretch>
        </p:blipFill>
        <p:spPr bwMode="auto">
          <a:xfrm>
            <a:off x="545591" y="3062156"/>
            <a:ext cx="5605272" cy="3081527"/>
          </a:xfrm>
          <a:prstGeom prst="rect">
            <a:avLst/>
          </a:prstGeom>
          <a:noFill/>
          <a:ln>
            <a:noFill/>
          </a:ln>
        </p:spPr>
      </p:pic>
      <p:sp>
        <p:nvSpPr>
          <p:cNvPr id="8" name="Rechthoek 7"/>
          <p:cNvSpPr/>
          <p:nvPr/>
        </p:nvSpPr>
        <p:spPr>
          <a:xfrm>
            <a:off x="6748272" y="4438328"/>
            <a:ext cx="5029200" cy="1631216"/>
          </a:xfrm>
          <a:prstGeom prst="rect">
            <a:avLst/>
          </a:prstGeom>
        </p:spPr>
        <p:txBody>
          <a:bodyPr wrap="square">
            <a:spAutoFit/>
          </a:bodyPr>
          <a:lstStyle/>
          <a:p>
            <a:r>
              <a:rPr lang="nl-NL" sz="23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Laat het even op u inwerken: </a:t>
            </a:r>
          </a:p>
          <a:p>
            <a:endParaRPr lang="nl-NL" sz="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nl-NL" sz="23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deze foto is 55 miljoen jaar ’oud’ </a:t>
            </a:r>
          </a:p>
          <a:p>
            <a:r>
              <a:rPr lang="nl-NL" sz="2300" b="1" dirty="0" smtClean="0">
                <a:solidFill>
                  <a:schemeClr val="bg1"/>
                </a:solidFill>
                <a:latin typeface="Arial" panose="020B0604020202020204" pitchFamily="34" charset="0"/>
                <a:cs typeface="Arial" panose="020B0604020202020204" pitchFamily="34" charset="0"/>
              </a:rPr>
              <a:t>- dat kleine zwarte gaatje is twee</a:t>
            </a:r>
          </a:p>
          <a:p>
            <a:r>
              <a:rPr lang="nl-NL" sz="2300" b="1" dirty="0" smtClean="0">
                <a:solidFill>
                  <a:schemeClr val="bg1"/>
                </a:solidFill>
                <a:latin typeface="Arial" panose="020B0604020202020204" pitchFamily="34" charset="0"/>
                <a:cs typeface="Arial" panose="020B0604020202020204" pitchFamily="34" charset="0"/>
              </a:rPr>
              <a:t>  keer groter dan ons zonnestelsel </a:t>
            </a:r>
            <a:endParaRPr lang="nl-NL" sz="2300" b="1" dirty="0">
              <a:solidFill>
                <a:schemeClr val="bg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421213" y="220330"/>
            <a:ext cx="11459301"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III: waarnemingen die HET ondersteunen</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4824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4272" y="1837944"/>
            <a:ext cx="11164640" cy="4453128"/>
          </a:xfrm>
        </p:spPr>
        <p:txBody>
          <a:bodyPr>
            <a:noAutofit/>
          </a:bodyPr>
          <a:lstStyle/>
          <a:p>
            <a:pPr marL="0" indent="0">
              <a:buNone/>
            </a:pPr>
            <a:r>
              <a:rPr lang="nl-NL" sz="2300" b="1" dirty="0" smtClean="0">
                <a:solidFill>
                  <a:srgbClr val="FFC000"/>
                </a:solidFill>
                <a:latin typeface="Arial" panose="020B0604020202020204" pitchFamily="34" charset="0"/>
                <a:cs typeface="Arial" panose="020B0604020202020204" pitchFamily="34" charset="0"/>
              </a:rPr>
              <a:t>Deze presentatie is opgesplitst in vier delen: </a:t>
            </a:r>
          </a:p>
          <a:p>
            <a:pPr marL="0" indent="0">
              <a:buNone/>
            </a:pPr>
            <a:endParaRPr lang="nl-NL" sz="2300" dirty="0" smtClean="0">
              <a:solidFill>
                <a:schemeClr val="tx1"/>
              </a:solidFill>
              <a:latin typeface="Arial" panose="020B0604020202020204" pitchFamily="34" charset="0"/>
              <a:cs typeface="Arial" panose="020B0604020202020204" pitchFamily="34" charset="0"/>
            </a:endParaRPr>
          </a:p>
          <a:p>
            <a:pPr marL="0" indent="0">
              <a:buNone/>
            </a:pPr>
            <a:r>
              <a:rPr lang="nl-NL" sz="2300" b="1" dirty="0" smtClean="0">
                <a:solidFill>
                  <a:schemeClr val="tx1"/>
                </a:solidFill>
                <a:latin typeface="Arial" panose="020B0604020202020204" pitchFamily="34" charset="0"/>
                <a:cs typeface="Arial" panose="020B0604020202020204" pitchFamily="34" charset="0"/>
              </a:rPr>
              <a:t>Deel I		Basiskennis presentatie HET 				(21 dia’s)</a:t>
            </a:r>
          </a:p>
          <a:p>
            <a:pPr marL="0" indent="0">
              <a:buNone/>
            </a:pPr>
            <a:endParaRPr lang="nl-NL" sz="2300" b="1" dirty="0" smtClean="0">
              <a:solidFill>
                <a:schemeClr val="tx1"/>
              </a:solidFill>
              <a:latin typeface="Arial" panose="020B0604020202020204" pitchFamily="34" charset="0"/>
              <a:cs typeface="Arial" panose="020B0604020202020204" pitchFamily="34" charset="0"/>
            </a:endParaRPr>
          </a:p>
          <a:p>
            <a:pPr marL="0" indent="0">
              <a:buNone/>
            </a:pPr>
            <a:r>
              <a:rPr lang="nl-NL" sz="2300" b="1" dirty="0">
                <a:solidFill>
                  <a:schemeClr val="tx1"/>
                </a:solidFill>
                <a:latin typeface="Arial" panose="020B0604020202020204" pitchFamily="34" charset="0"/>
                <a:cs typeface="Arial" panose="020B0604020202020204" pitchFamily="34" charset="0"/>
              </a:rPr>
              <a:t>Deel </a:t>
            </a:r>
            <a:r>
              <a:rPr lang="nl-NL" sz="2300" b="1" dirty="0" smtClean="0">
                <a:solidFill>
                  <a:schemeClr val="tx1"/>
                </a:solidFill>
                <a:latin typeface="Arial" panose="020B0604020202020204" pitchFamily="34" charset="0"/>
                <a:cs typeface="Arial" panose="020B0604020202020204" pitchFamily="34" charset="0"/>
              </a:rPr>
              <a:t>II</a:t>
            </a:r>
            <a:r>
              <a:rPr lang="nl-NL" sz="2300" b="1" dirty="0">
                <a:solidFill>
                  <a:schemeClr val="tx1"/>
                </a:solidFill>
                <a:latin typeface="Arial" panose="020B0604020202020204" pitchFamily="34" charset="0"/>
                <a:cs typeface="Arial" panose="020B0604020202020204" pitchFamily="34" charset="0"/>
              </a:rPr>
              <a:t>	</a:t>
            </a:r>
            <a:r>
              <a:rPr lang="nl-NL" sz="2300" b="1" dirty="0" smtClean="0">
                <a:solidFill>
                  <a:schemeClr val="tx1"/>
                </a:solidFill>
                <a:latin typeface="Arial" panose="020B0604020202020204" pitchFamily="34" charset="0"/>
                <a:cs typeface="Arial" panose="020B0604020202020204" pitchFamily="34" charset="0"/>
              </a:rPr>
              <a:t>	Vergelijking </a:t>
            </a:r>
            <a:r>
              <a:rPr lang="nl-NL" sz="2300" b="1" dirty="0">
                <a:solidFill>
                  <a:schemeClr val="tx1"/>
                </a:solidFill>
                <a:latin typeface="Arial" panose="020B0604020202020204" pitchFamily="34" charset="0"/>
                <a:cs typeface="Arial" panose="020B0604020202020204" pitchFamily="34" charset="0"/>
              </a:rPr>
              <a:t>huidige natuurkunde met HET 		(9 dia’s)</a:t>
            </a:r>
          </a:p>
          <a:p>
            <a:pPr marL="0" indent="0">
              <a:buNone/>
            </a:pPr>
            <a:endParaRPr lang="nl-NL" sz="2300" b="1" dirty="0">
              <a:solidFill>
                <a:schemeClr val="tx1"/>
              </a:solidFill>
              <a:latin typeface="Arial" panose="020B0604020202020204" pitchFamily="34" charset="0"/>
              <a:cs typeface="Arial" panose="020B0604020202020204" pitchFamily="34" charset="0"/>
            </a:endParaRPr>
          </a:p>
          <a:p>
            <a:pPr marL="0" indent="0">
              <a:buNone/>
            </a:pPr>
            <a:r>
              <a:rPr lang="nl-NL" sz="2300" b="1" dirty="0" smtClean="0">
                <a:solidFill>
                  <a:schemeClr val="tx1"/>
                </a:solidFill>
                <a:latin typeface="Arial" panose="020B0604020202020204" pitchFamily="34" charset="0"/>
                <a:cs typeface="Arial" panose="020B0604020202020204" pitchFamily="34" charset="0"/>
              </a:rPr>
              <a:t>Deel III	Waarnemingen die HET ondersteunen 			(6 dia’s)</a:t>
            </a:r>
          </a:p>
          <a:p>
            <a:pPr marL="0" indent="0">
              <a:buNone/>
            </a:pPr>
            <a:endParaRPr lang="nl-NL" sz="2300" b="1" dirty="0" smtClean="0">
              <a:solidFill>
                <a:schemeClr val="tx1"/>
              </a:solidFill>
              <a:latin typeface="Arial" panose="020B0604020202020204" pitchFamily="34" charset="0"/>
              <a:cs typeface="Arial" panose="020B0604020202020204" pitchFamily="34" charset="0"/>
            </a:endParaRPr>
          </a:p>
          <a:p>
            <a:pPr marL="0" indent="0">
              <a:buNone/>
            </a:pPr>
            <a:r>
              <a:rPr lang="nl-NL" sz="2300" b="1" dirty="0" smtClean="0">
                <a:solidFill>
                  <a:schemeClr val="tx1"/>
                </a:solidFill>
                <a:latin typeface="Arial" panose="020B0604020202020204" pitchFamily="34" charset="0"/>
                <a:cs typeface="Arial" panose="020B0604020202020204" pitchFamily="34" charset="0"/>
              </a:rPr>
              <a:t>Deel IV	Michelson en Morley experiment 1887 			(9 dia’s) </a:t>
            </a:r>
          </a:p>
          <a:p>
            <a:pPr marL="0" indent="0">
              <a:buNone/>
            </a:pPr>
            <a:endParaRPr lang="nl-NL" sz="2300" dirty="0" smtClean="0">
              <a:solidFill>
                <a:schemeClr val="tx1"/>
              </a:solidFill>
              <a:latin typeface="Arial" panose="020B0604020202020204" pitchFamily="34" charset="0"/>
              <a:cs typeface="Arial" panose="020B0604020202020204" pitchFamily="34" charset="0"/>
            </a:endParaRPr>
          </a:p>
          <a:p>
            <a:pPr marL="0" indent="0">
              <a:buNone/>
            </a:pPr>
            <a:endParaRPr lang="nl-NL" sz="2300" dirty="0">
              <a:solidFill>
                <a:schemeClr val="tx1"/>
              </a:solidFill>
              <a:latin typeface="Arial" panose="020B0604020202020204" pitchFamily="34" charset="0"/>
              <a:cs typeface="Arial" panose="020B0604020202020204" pitchFamily="34" charset="0"/>
            </a:endParaRPr>
          </a:p>
          <a:p>
            <a:pPr marL="0" indent="0">
              <a:buNone/>
            </a:pPr>
            <a:endParaRPr lang="nl-NL" sz="2300" dirty="0" smtClean="0">
              <a:solidFill>
                <a:schemeClr val="tx1"/>
              </a:solidFill>
              <a:latin typeface="Arial" panose="020B0604020202020204" pitchFamily="34" charset="0"/>
              <a:cs typeface="Arial" panose="020B0604020202020204" pitchFamily="34" charset="0"/>
            </a:endParaRPr>
          </a:p>
          <a:p>
            <a:pPr marL="0" indent="0">
              <a:buNone/>
            </a:pPr>
            <a:endParaRPr lang="nl-NL" sz="2300" dirty="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chemeClr val="tx1"/>
                </a:solidFill>
                <a:latin typeface="Arial" panose="020B0604020202020204" pitchFamily="34" charset="0"/>
                <a:cs typeface="Arial" panose="020B0604020202020204" pitchFamily="34" charset="0"/>
              </a:rPr>
              <a:t> </a:t>
            </a:r>
            <a:endParaRPr lang="nl-NL"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704272" y="256906"/>
            <a:ext cx="11384096"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76594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8641" y="1494330"/>
            <a:ext cx="11411712" cy="1499616"/>
          </a:xfrm>
        </p:spPr>
        <p:txBody>
          <a:bodyPr>
            <a:noAutofit/>
          </a:bodyPr>
          <a:lstStyle/>
          <a:p>
            <a:pPr marL="0" indent="0">
              <a:buNone/>
            </a:pPr>
            <a:r>
              <a:rPr lang="nl-NL" sz="2300" dirty="0" smtClean="0">
                <a:latin typeface="Arial" panose="020B0604020202020204" pitchFamily="34" charset="0"/>
                <a:cs typeface="Arial" panose="020B0604020202020204" pitchFamily="34" charset="0"/>
              </a:rPr>
              <a:t>Tweede </a:t>
            </a:r>
            <a:r>
              <a:rPr lang="nl-NL" sz="2300" b="1" dirty="0" smtClean="0">
                <a:solidFill>
                  <a:srgbClr val="FFFF00"/>
                </a:solidFill>
                <a:latin typeface="Arial" panose="020B0604020202020204" pitchFamily="34" charset="0"/>
                <a:cs typeface="Arial" panose="020B0604020202020204" pitchFamily="34" charset="0"/>
              </a:rPr>
              <a:t>foto van een zwart gat</a:t>
            </a:r>
            <a:r>
              <a:rPr lang="nl-NL" sz="2300" dirty="0" smtClean="0">
                <a:solidFill>
                  <a:srgbClr val="FFFF00"/>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van </a:t>
            </a:r>
            <a:r>
              <a:rPr lang="nl-NL" sz="2400" dirty="0" smtClean="0"/>
              <a:t>Sagittarius </a:t>
            </a:r>
            <a:r>
              <a:rPr lang="nl-NL" sz="2400" dirty="0"/>
              <a:t>A* </a:t>
            </a:r>
            <a:r>
              <a:rPr lang="nl-NL" sz="2300" dirty="0" smtClean="0">
                <a:latin typeface="Arial" panose="020B0604020202020204" pitchFamily="34" charset="0"/>
                <a:cs typeface="Arial" panose="020B0604020202020204" pitchFamily="34" charset="0"/>
              </a:rPr>
              <a:t>op 26.000 lichtjaar (in het centrum van onze Melkweg), gemaakt door de EHT, gepubliceerd op </a:t>
            </a:r>
            <a:r>
              <a:rPr lang="nl-NL" sz="2300" b="1" dirty="0" smtClean="0">
                <a:solidFill>
                  <a:srgbClr val="FFFF00"/>
                </a:solidFill>
                <a:latin typeface="Arial" panose="020B0604020202020204" pitchFamily="34" charset="0"/>
                <a:cs typeface="Arial" panose="020B0604020202020204" pitchFamily="34" charset="0"/>
              </a:rPr>
              <a:t>12 mei 2022. </a:t>
            </a:r>
            <a:r>
              <a:rPr lang="nl-NL" sz="2300" dirty="0" smtClean="0">
                <a:latin typeface="Arial" panose="020B0604020202020204" pitchFamily="34" charset="0"/>
                <a:cs typeface="Arial" panose="020B0604020202020204" pitchFamily="34" charset="0"/>
              </a:rPr>
              <a:t>Een </a:t>
            </a:r>
            <a:r>
              <a:rPr lang="nl-NL" sz="2300" dirty="0">
                <a:latin typeface="Arial" panose="020B0604020202020204" pitchFamily="34" charset="0"/>
                <a:cs typeface="Arial" panose="020B0604020202020204" pitchFamily="34" charset="0"/>
              </a:rPr>
              <a:t>zwart gat met een massa van </a:t>
            </a:r>
            <a:r>
              <a:rPr lang="nl-NL" sz="2300" dirty="0" smtClean="0">
                <a:latin typeface="Arial" panose="020B0604020202020204" pitchFamily="34" charset="0"/>
                <a:cs typeface="Arial" panose="020B0604020202020204" pitchFamily="34" charset="0"/>
              </a:rPr>
              <a:t>4 </a:t>
            </a:r>
            <a:r>
              <a:rPr lang="nl-NL" sz="2300" dirty="0">
                <a:latin typeface="Arial" panose="020B0604020202020204" pitchFamily="34" charset="0"/>
                <a:cs typeface="Arial" panose="020B0604020202020204" pitchFamily="34" charset="0"/>
              </a:rPr>
              <a:t>miljoen keer die van onze zon en een diameter van de waarnemingshorizon van </a:t>
            </a:r>
            <a:r>
              <a:rPr lang="nl-NL" sz="2300" dirty="0" smtClean="0">
                <a:latin typeface="Arial" panose="020B0604020202020204" pitchFamily="34" charset="0"/>
                <a:cs typeface="Arial" panose="020B0604020202020204" pitchFamily="34" charset="0"/>
              </a:rPr>
              <a:t>35 miljoen kilometer </a:t>
            </a:r>
            <a:r>
              <a:rPr lang="nl-NL" sz="2300" dirty="0">
                <a:latin typeface="Arial" panose="020B0604020202020204" pitchFamily="34" charset="0"/>
                <a:cs typeface="Arial" panose="020B0604020202020204" pitchFamily="34" charset="0"/>
              </a:rPr>
              <a:t>(50 keer de diameter van onze zon</a:t>
            </a:r>
            <a:r>
              <a:rPr lang="nl-NL" sz="2300" dirty="0" smtClean="0">
                <a:latin typeface="Arial" panose="020B0604020202020204" pitchFamily="34" charset="0"/>
                <a:cs typeface="Arial" panose="020B0604020202020204" pitchFamily="34" charset="0"/>
              </a:rPr>
              <a:t>). </a:t>
            </a:r>
            <a:endParaRPr lang="nl-NL" sz="2300" dirty="0">
              <a:solidFill>
                <a:schemeClr val="tx1"/>
              </a:solidFill>
              <a:latin typeface="Arial" panose="020B0604020202020204" pitchFamily="34" charset="0"/>
              <a:cs typeface="Arial" panose="020B0604020202020204" pitchFamily="34" charset="0"/>
            </a:endParaRPr>
          </a:p>
        </p:txBody>
      </p:sp>
      <p:pic>
        <p:nvPicPr>
          <p:cNvPr id="8" name="Afbeelding 7"/>
          <p:cNvPicPr/>
          <p:nvPr/>
        </p:nvPicPr>
        <p:blipFill>
          <a:blip r:embed="rId2" cstate="print">
            <a:extLst>
              <a:ext uri="{28A0092B-C50C-407E-A947-70E740481C1C}">
                <a14:useLocalDpi xmlns:a14="http://schemas.microsoft.com/office/drawing/2010/main" val="0"/>
              </a:ext>
            </a:extLst>
          </a:blip>
          <a:stretch>
            <a:fillRect/>
          </a:stretch>
        </p:blipFill>
        <p:spPr>
          <a:xfrm>
            <a:off x="658369" y="3112973"/>
            <a:ext cx="4571999" cy="3102102"/>
          </a:xfrm>
          <a:prstGeom prst="rect">
            <a:avLst/>
          </a:prstGeom>
        </p:spPr>
      </p:pic>
      <p:sp>
        <p:nvSpPr>
          <p:cNvPr id="5" name="Rechthoek 4"/>
          <p:cNvSpPr/>
          <p:nvPr/>
        </p:nvSpPr>
        <p:spPr>
          <a:xfrm>
            <a:off x="5724144" y="4583859"/>
            <a:ext cx="5029200" cy="1631216"/>
          </a:xfrm>
          <a:prstGeom prst="rect">
            <a:avLst/>
          </a:prstGeom>
        </p:spPr>
        <p:txBody>
          <a:bodyPr wrap="square">
            <a:spAutoFit/>
          </a:bodyPr>
          <a:lstStyle/>
          <a:p>
            <a:r>
              <a:rPr lang="nl-NL" sz="23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Laat het even op u inwerken: </a:t>
            </a:r>
          </a:p>
          <a:p>
            <a:endParaRPr lang="nl-NL" sz="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nl-NL" sz="23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deze foto is 26.000 jaar ’oud’ </a:t>
            </a:r>
          </a:p>
          <a:p>
            <a:r>
              <a:rPr lang="nl-NL" sz="2300" b="1" dirty="0" smtClean="0">
                <a:solidFill>
                  <a:schemeClr val="bg1"/>
                </a:solidFill>
                <a:latin typeface="Arial" panose="020B0604020202020204" pitchFamily="34" charset="0"/>
                <a:cs typeface="Arial" panose="020B0604020202020204" pitchFamily="34" charset="0"/>
              </a:rPr>
              <a:t>- dat kleine zwarte gaatje is 50 keer </a:t>
            </a:r>
          </a:p>
          <a:p>
            <a:r>
              <a:rPr lang="nl-NL" sz="2300" b="1" dirty="0" smtClean="0">
                <a:solidFill>
                  <a:schemeClr val="bg1"/>
                </a:solidFill>
                <a:latin typeface="Arial" panose="020B0604020202020204" pitchFamily="34" charset="0"/>
                <a:cs typeface="Arial" panose="020B0604020202020204" pitchFamily="34" charset="0"/>
              </a:rPr>
              <a:t>  groter dan onze zon </a:t>
            </a:r>
            <a:endParaRPr lang="nl-NL" sz="2300" b="1" dirty="0">
              <a:solidFill>
                <a:schemeClr val="bg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421213" y="220330"/>
            <a:ext cx="11459301"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III: waarnemingen die HET ondersteunen</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64967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21208" y="1289304"/>
            <a:ext cx="10853928" cy="5056632"/>
          </a:xfrm>
        </p:spPr>
        <p:txBody>
          <a:bodyPr>
            <a:noAutofit/>
          </a:bodyPr>
          <a:lstStyle/>
          <a:p>
            <a:pPr marL="0" indent="0" fontAlgn="base">
              <a:buNone/>
            </a:pPr>
            <a:r>
              <a:rPr lang="nl-NL" sz="2300" dirty="0">
                <a:solidFill>
                  <a:srgbClr val="92D050"/>
                </a:solidFill>
                <a:latin typeface="Arial" panose="020B0604020202020204" pitchFamily="34" charset="0"/>
                <a:cs typeface="Arial" panose="020B0604020202020204" pitchFamily="34" charset="0"/>
              </a:rPr>
              <a:t>Het zwart gat </a:t>
            </a:r>
            <a:r>
              <a:rPr lang="nl-NL" sz="2300" dirty="0" smtClean="0">
                <a:solidFill>
                  <a:srgbClr val="92D050"/>
                </a:solidFill>
                <a:latin typeface="Arial" panose="020B0604020202020204" pitchFamily="34" charset="0"/>
                <a:cs typeface="Arial" panose="020B0604020202020204" pitchFamily="34" charset="0"/>
              </a:rPr>
              <a:t>van M87 </a:t>
            </a:r>
            <a:r>
              <a:rPr lang="nl-NL" sz="2300" dirty="0">
                <a:solidFill>
                  <a:srgbClr val="92D050"/>
                </a:solidFill>
                <a:latin typeface="Arial" panose="020B0604020202020204" pitchFamily="34" charset="0"/>
                <a:cs typeface="Arial" panose="020B0604020202020204" pitchFamily="34" charset="0"/>
              </a:rPr>
              <a:t>zou volgens de algemene relativiteitstheorie een singulariteit bevatten met een massa van 6,4 miljard maal die </a:t>
            </a:r>
            <a:r>
              <a:rPr lang="nl-NL" sz="2300" dirty="0" smtClean="0">
                <a:solidFill>
                  <a:srgbClr val="92D050"/>
                </a:solidFill>
                <a:latin typeface="Arial" panose="020B0604020202020204" pitchFamily="34" charset="0"/>
                <a:cs typeface="Arial" panose="020B0604020202020204" pitchFamily="34" charset="0"/>
              </a:rPr>
              <a:t>van onze </a:t>
            </a:r>
            <a:r>
              <a:rPr lang="nl-NL" sz="2300" dirty="0">
                <a:solidFill>
                  <a:srgbClr val="92D050"/>
                </a:solidFill>
                <a:latin typeface="Arial" panose="020B0604020202020204" pitchFamily="34" charset="0"/>
                <a:cs typeface="Arial" panose="020B0604020202020204" pitchFamily="34" charset="0"/>
              </a:rPr>
              <a:t>zon, achter een waarnemingshorizon twee keer groter dan ons zonnestelsel, waar de natuurwetten volgens de speciale relativiteitstheorie niet meer zouden </a:t>
            </a:r>
            <a:r>
              <a:rPr lang="nl-NL" sz="2300" dirty="0" smtClean="0">
                <a:solidFill>
                  <a:srgbClr val="92D050"/>
                </a:solidFill>
                <a:latin typeface="Arial" panose="020B0604020202020204" pitchFamily="34" charset="0"/>
                <a:cs typeface="Arial" panose="020B0604020202020204" pitchFamily="34" charset="0"/>
              </a:rPr>
              <a:t>gelden.</a:t>
            </a:r>
          </a:p>
          <a:p>
            <a:pPr marL="0" indent="0" fontAlgn="base">
              <a:buNone/>
            </a:pPr>
            <a:endParaRPr lang="nl-NL" sz="800" dirty="0" smtClean="0">
              <a:latin typeface="Arial" panose="020B0604020202020204" pitchFamily="34" charset="0"/>
              <a:cs typeface="Arial" panose="020B0604020202020204" pitchFamily="34" charset="0"/>
            </a:endParaRPr>
          </a:p>
          <a:p>
            <a:pPr marL="0" indent="0" fontAlgn="base">
              <a:buNone/>
            </a:pPr>
            <a:r>
              <a:rPr lang="nl-NL" sz="2300" dirty="0" smtClean="0">
                <a:latin typeface="Arial" panose="020B0604020202020204" pitchFamily="34" charset="0"/>
                <a:cs typeface="Arial" panose="020B0604020202020204" pitchFamily="34" charset="0"/>
              </a:rPr>
              <a:t>Beide </a:t>
            </a:r>
            <a:r>
              <a:rPr lang="nl-NL" sz="2300" dirty="0">
                <a:latin typeface="Arial" panose="020B0604020202020204" pitchFamily="34" charset="0"/>
                <a:cs typeface="Arial" panose="020B0604020202020204" pitchFamily="34" charset="0"/>
              </a:rPr>
              <a:t>foto’s van deze zwarte gaten tonen wel degelijk aan dat er informatie vanuit het centrum afgeven wordt aan bijbehorende </a:t>
            </a:r>
            <a:r>
              <a:rPr lang="nl-NL" sz="2300" dirty="0" smtClean="0">
                <a:latin typeface="Arial" panose="020B0604020202020204" pitchFamily="34" charset="0"/>
                <a:cs typeface="Arial" panose="020B0604020202020204" pitchFamily="34" charset="0"/>
              </a:rPr>
              <a:t>waarnemingshorizon. Informatie welke afmeting deze waarnemingshorizon moet hebben via </a:t>
            </a:r>
            <a:r>
              <a:rPr lang="nl-NL" sz="2300" dirty="0">
                <a:latin typeface="Arial" panose="020B0604020202020204" pitchFamily="34" charset="0"/>
                <a:cs typeface="Arial" panose="020B0604020202020204" pitchFamily="34" charset="0"/>
              </a:rPr>
              <a:t>een gebied waar de tijd stil staat en informatie dus niet doorgeven kán worden</a:t>
            </a:r>
            <a:r>
              <a:rPr lang="nl-NL" sz="2300" dirty="0" smtClean="0">
                <a:latin typeface="Arial" panose="020B0604020202020204" pitchFamily="34" charset="0"/>
                <a:cs typeface="Arial" panose="020B0604020202020204" pitchFamily="34" charset="0"/>
              </a:rPr>
              <a:t>.</a:t>
            </a:r>
          </a:p>
          <a:p>
            <a:pPr marL="0" indent="0" fontAlgn="base">
              <a:buNone/>
            </a:pPr>
            <a:endParaRPr lang="nl-NL" sz="800" dirty="0">
              <a:latin typeface="Arial" panose="020B0604020202020204" pitchFamily="34" charset="0"/>
              <a:cs typeface="Arial" panose="020B0604020202020204" pitchFamily="34" charset="0"/>
            </a:endParaRPr>
          </a:p>
          <a:p>
            <a:pPr marL="0" indent="0" fontAlgn="base">
              <a:buNone/>
            </a:pPr>
            <a:r>
              <a:rPr lang="nl-NL" sz="2300" dirty="0" smtClean="0">
                <a:latin typeface="Arial" panose="020B0604020202020204" pitchFamily="34" charset="0"/>
                <a:cs typeface="Arial" panose="020B0604020202020204" pitchFamily="34" charset="0"/>
              </a:rPr>
              <a:t>Dat de tijd helemaal niet stil staat achter de waarnemingshorizon, blijkt uit het feit dat we sinds 2012 een andere verklaring voor de uitkomst van het </a:t>
            </a:r>
            <a:r>
              <a:rPr lang="nl-NL" sz="2300" b="1" dirty="0" smtClean="0">
                <a:solidFill>
                  <a:srgbClr val="FFFF00"/>
                </a:solidFill>
                <a:latin typeface="Arial" panose="020B0604020202020204" pitchFamily="34" charset="0"/>
                <a:cs typeface="Arial" panose="020B0604020202020204" pitchFamily="34" charset="0"/>
              </a:rPr>
              <a:t>experiment van Michelson en Morley </a:t>
            </a:r>
            <a:r>
              <a:rPr lang="nl-NL" sz="2300" dirty="0" smtClean="0">
                <a:latin typeface="Arial" panose="020B0604020202020204" pitchFamily="34" charset="0"/>
                <a:cs typeface="Arial" panose="020B0604020202020204" pitchFamily="34" charset="0"/>
              </a:rPr>
              <a:t>kunnen geven. Beide foto’s ondersteunen deze andere verklaring van het Michelson en Morley experiment. </a:t>
            </a:r>
            <a:r>
              <a:rPr lang="nl-NL" sz="2300" dirty="0" smtClean="0">
                <a:solidFill>
                  <a:srgbClr val="92D050"/>
                </a:solidFill>
                <a:latin typeface="Arial" panose="020B0604020202020204" pitchFamily="34" charset="0"/>
                <a:cs typeface="Arial" panose="020B0604020202020204" pitchFamily="34" charset="0"/>
              </a:rPr>
              <a:t>(waarover meer in deel IV)</a:t>
            </a:r>
            <a:r>
              <a:rPr lang="nl-NL" sz="2300" dirty="0" smtClean="0">
                <a:latin typeface="Arial" panose="020B0604020202020204" pitchFamily="34" charset="0"/>
                <a:cs typeface="Arial" panose="020B0604020202020204" pitchFamily="34" charset="0"/>
              </a:rPr>
              <a:t>. </a:t>
            </a:r>
            <a:endParaRPr lang="nl-NL" sz="2300" b="1" dirty="0">
              <a:solidFill>
                <a:schemeClr val="tx1"/>
              </a:solidFill>
              <a:latin typeface="Arial" panose="020B0604020202020204" pitchFamily="34" charset="0"/>
              <a:cs typeface="Arial" panose="020B0604020202020204" pitchFamily="34" charset="0"/>
            </a:endParaRPr>
          </a:p>
        </p:txBody>
      </p:sp>
      <p:sp>
        <p:nvSpPr>
          <p:cNvPr id="4" name="Titel 1"/>
          <p:cNvSpPr txBox="1">
            <a:spLocks/>
          </p:cNvSpPr>
          <p:nvPr/>
        </p:nvSpPr>
        <p:spPr>
          <a:xfrm>
            <a:off x="421213" y="220330"/>
            <a:ext cx="11459301"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III: waarnemingen die HET ondersteunen</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9046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0536" y="4551398"/>
            <a:ext cx="11155496" cy="2364154"/>
          </a:xfrm>
        </p:spPr>
        <p:txBody>
          <a:bodyPr>
            <a:noAutofit/>
          </a:bodyPr>
          <a:lstStyle/>
          <a:p>
            <a:pPr marL="0" indent="0">
              <a:buNone/>
            </a:pPr>
            <a:r>
              <a:rPr lang="nl-NL" sz="2300" dirty="0" smtClean="0">
                <a:solidFill>
                  <a:srgbClr val="92D050"/>
                </a:solidFill>
                <a:latin typeface="Arial" panose="020B0604020202020204" pitchFamily="34" charset="0"/>
                <a:cs typeface="Arial" panose="020B0604020202020204" pitchFamily="34" charset="0"/>
              </a:rPr>
              <a:t>Tussen </a:t>
            </a:r>
            <a:r>
              <a:rPr lang="nl-NL" sz="2300" dirty="0">
                <a:solidFill>
                  <a:srgbClr val="92D050"/>
                </a:solidFill>
                <a:latin typeface="Arial" panose="020B0604020202020204" pitchFamily="34" charset="0"/>
                <a:cs typeface="Arial" panose="020B0604020202020204" pitchFamily="34" charset="0"/>
              </a:rPr>
              <a:t>2017 en 2021 keerde het polarisatiepatroon om: in 2017 leken de magnetische velden in één richting te draaien, in 2018 stabiliseerden ze zich en in 2021 keerden ze om en draaiden ze in de tegenovergestelde richting. Dit duidt op een evoluerende, turbulente omgeving waarin magnetische velden een cruciale rol spelen bij het bepalen hoe materie in het zwarte gat </a:t>
            </a:r>
            <a:r>
              <a:rPr lang="nl-NL" sz="2300" dirty="0" smtClean="0">
                <a:solidFill>
                  <a:srgbClr val="92D050"/>
                </a:solidFill>
                <a:latin typeface="Arial" panose="020B0604020202020204" pitchFamily="34" charset="0"/>
                <a:cs typeface="Arial" panose="020B0604020202020204" pitchFamily="34" charset="0"/>
              </a:rPr>
              <a:t>valt. </a:t>
            </a:r>
            <a:r>
              <a:rPr lang="nl-NL" sz="2300" dirty="0">
                <a:solidFill>
                  <a:srgbClr val="92D050"/>
                </a:solidFill>
                <a:latin typeface="Arial" panose="020B0604020202020204" pitchFamily="34" charset="0"/>
                <a:cs typeface="Arial" panose="020B0604020202020204" pitchFamily="34" charset="0"/>
              </a:rPr>
              <a:t>Dit beeld past niet bij een singulariteit zoals </a:t>
            </a:r>
            <a:r>
              <a:rPr lang="nl-NL" sz="2300" dirty="0" smtClean="0">
                <a:solidFill>
                  <a:srgbClr val="92D050"/>
                </a:solidFill>
                <a:latin typeface="Arial" panose="020B0604020202020204" pitchFamily="34" charset="0"/>
                <a:cs typeface="Arial" panose="020B0604020202020204" pitchFamily="34" charset="0"/>
              </a:rPr>
              <a:t>beschreven in </a:t>
            </a:r>
            <a:r>
              <a:rPr lang="nl-NL" sz="2300" dirty="0">
                <a:solidFill>
                  <a:srgbClr val="92D050"/>
                </a:solidFill>
                <a:latin typeface="Arial" panose="020B0604020202020204" pitchFamily="34" charset="0"/>
                <a:cs typeface="Arial" panose="020B0604020202020204" pitchFamily="34" charset="0"/>
              </a:rPr>
              <a:t>de algemene </a:t>
            </a:r>
            <a:r>
              <a:rPr lang="nl-NL" sz="2300" dirty="0" smtClean="0">
                <a:solidFill>
                  <a:srgbClr val="92D050"/>
                </a:solidFill>
                <a:latin typeface="Arial" panose="020B0604020202020204" pitchFamily="34" charset="0"/>
                <a:cs typeface="Arial" panose="020B0604020202020204" pitchFamily="34" charset="0"/>
              </a:rPr>
              <a:t>relativiteitstheorie. </a:t>
            </a:r>
            <a:endParaRPr lang="nl-NL" b="1" dirty="0">
              <a:solidFill>
                <a:srgbClr val="92D050"/>
              </a:solidFill>
              <a:latin typeface="Arial" panose="020B0604020202020204" pitchFamily="34" charset="0"/>
              <a:cs typeface="Arial" panose="020B0604020202020204" pitchFamily="34" charset="0"/>
            </a:endParaRPr>
          </a:p>
        </p:txBody>
      </p:sp>
      <p:pic>
        <p:nvPicPr>
          <p:cNvPr id="4" name="Afbeelding 3" descr="https://api.uva.nl/binaries/_ht_1758110604319/1360x0-jpg/content/gallery/onderzoek/api/nieuws/2025/nieuwe-eht-beelden.png"/>
          <p:cNvPicPr/>
          <p:nvPr/>
        </p:nvPicPr>
        <p:blipFill>
          <a:blip r:embed="rId2">
            <a:extLst>
              <a:ext uri="{28A0092B-C50C-407E-A947-70E740481C1C}">
                <a14:useLocalDpi xmlns:a14="http://schemas.microsoft.com/office/drawing/2010/main" val="0"/>
              </a:ext>
            </a:extLst>
          </a:blip>
          <a:srcRect/>
          <a:stretch>
            <a:fillRect/>
          </a:stretch>
        </p:blipFill>
        <p:spPr bwMode="auto">
          <a:xfrm>
            <a:off x="6420612" y="978659"/>
            <a:ext cx="4971288" cy="1668351"/>
          </a:xfrm>
          <a:prstGeom prst="rect">
            <a:avLst/>
          </a:prstGeom>
          <a:noFill/>
          <a:ln>
            <a:noFill/>
          </a:ln>
        </p:spPr>
      </p:pic>
      <p:sp>
        <p:nvSpPr>
          <p:cNvPr id="5" name="Tijdelijke aanduiding voor inhoud 2"/>
          <p:cNvSpPr txBox="1">
            <a:spLocks/>
          </p:cNvSpPr>
          <p:nvPr/>
        </p:nvSpPr>
        <p:spPr>
          <a:xfrm>
            <a:off x="530536" y="901113"/>
            <a:ext cx="5769680" cy="3619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sz="2300" dirty="0" smtClean="0">
                <a:latin typeface="Arial" panose="020B0604020202020204" pitchFamily="34" charset="0"/>
                <a:cs typeface="Arial" panose="020B0604020202020204" pitchFamily="34" charset="0"/>
              </a:rPr>
              <a:t>Uit een publicatie van de Radboud Universiteit van </a:t>
            </a:r>
            <a:r>
              <a:rPr lang="nl-NL" sz="2300" b="1" dirty="0" smtClean="0">
                <a:solidFill>
                  <a:srgbClr val="FFFF00"/>
                </a:solidFill>
                <a:latin typeface="Arial" panose="020B0604020202020204" pitchFamily="34" charset="0"/>
                <a:cs typeface="Arial" panose="020B0604020202020204" pitchFamily="34" charset="0"/>
              </a:rPr>
              <a:t>17 september 2025 </a:t>
            </a:r>
            <a:r>
              <a:rPr lang="nl-NL" sz="2300" dirty="0" smtClean="0">
                <a:latin typeface="Arial" panose="020B0604020202020204" pitchFamily="34" charset="0"/>
                <a:cs typeface="Arial" panose="020B0604020202020204" pitchFamily="34" charset="0"/>
              </a:rPr>
              <a:t>blijkt dat de EHT bij waarnemingen over meerdere jaren </a:t>
            </a:r>
            <a:r>
              <a:rPr lang="nl-NL" sz="2300" b="1" dirty="0" smtClean="0">
                <a:solidFill>
                  <a:srgbClr val="FFFF00"/>
                </a:solidFill>
                <a:latin typeface="Arial" panose="020B0604020202020204" pitchFamily="34" charset="0"/>
                <a:cs typeface="Arial" panose="020B0604020202020204" pitchFamily="34" charset="0"/>
              </a:rPr>
              <a:t>veranderende polarisatiepatronen </a:t>
            </a:r>
            <a:r>
              <a:rPr lang="nl-NL" sz="2300" dirty="0" smtClean="0">
                <a:latin typeface="Arial" panose="020B0604020202020204" pitchFamily="34" charset="0"/>
                <a:cs typeface="Arial" panose="020B0604020202020204" pitchFamily="34" charset="0"/>
              </a:rPr>
              <a:t>gezien heeft bij het zwart gat M87. De geïllustreerde beelden laten een dynamische omgeving met veranderende polarisatiepatronen zien      – de richting waarin magnetische golven rondom een zwart gat zich bewegen –      in de buurt van het zwart gat M87.</a:t>
            </a:r>
            <a:endParaRPr lang="nl-NL" b="1" dirty="0">
              <a:solidFill>
                <a:schemeClr val="tx1"/>
              </a:solidFill>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6300216" y="2724556"/>
            <a:ext cx="5212080" cy="53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smtClean="0">
                <a:solidFill>
                  <a:schemeClr val="bg1"/>
                </a:solidFill>
                <a:latin typeface="Arial" panose="020B0604020202020204" pitchFamily="34" charset="0"/>
                <a:cs typeface="Arial" panose="020B0604020202020204" pitchFamily="34" charset="0"/>
              </a:rPr>
              <a:t>illustratie polarisatiepatronen M87</a:t>
            </a:r>
            <a:endParaRPr lang="nl-NL" b="1" dirty="0">
              <a:solidFill>
                <a:schemeClr val="bg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421213" y="220330"/>
            <a:ext cx="11459301"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III: waarnemingen die HET ondersteunen</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72764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95528" y="1499616"/>
            <a:ext cx="10424160" cy="4453128"/>
          </a:xfrm>
        </p:spPr>
        <p:txBody>
          <a:bodyPr>
            <a:noAutofit/>
          </a:bodyPr>
          <a:lstStyle/>
          <a:p>
            <a:pPr marL="0" indent="0" fontAlgn="base">
              <a:buNone/>
            </a:pPr>
            <a:r>
              <a:rPr lang="nl-NL" sz="2300" dirty="0">
                <a:latin typeface="Arial" panose="020B0604020202020204" pitchFamily="34" charset="0"/>
                <a:cs typeface="Arial" panose="020B0604020202020204" pitchFamily="34" charset="0"/>
              </a:rPr>
              <a:t>De algemene relativiteitstheorie blijkt niet te werken in gevallen van bijna onmetelijke energie, zoals bij zwarte gaten. </a:t>
            </a:r>
            <a:r>
              <a:rPr lang="nl-NL" sz="2300" dirty="0" smtClean="0">
                <a:latin typeface="Arial" panose="020B0604020202020204" pitchFamily="34" charset="0"/>
                <a:cs typeface="Arial" panose="020B0604020202020204" pitchFamily="34" charset="0"/>
              </a:rPr>
              <a:t>We zien dat </a:t>
            </a:r>
            <a:r>
              <a:rPr lang="nl-NL" sz="2300" dirty="0">
                <a:latin typeface="Arial" panose="020B0604020202020204" pitchFamily="34" charset="0"/>
                <a:cs typeface="Arial" panose="020B0604020202020204" pitchFamily="34" charset="0"/>
              </a:rPr>
              <a:t>de algemene relativiteitstheorie wel de juiste structuur weergeeft, maar nog niet het juiste verhaal verteld.</a:t>
            </a:r>
          </a:p>
          <a:p>
            <a:pPr marL="0" indent="0" fontAlgn="base">
              <a:buNone/>
            </a:pPr>
            <a:endParaRPr lang="nl-NL" sz="800" dirty="0" smtClean="0">
              <a:latin typeface="Arial" panose="020B0604020202020204" pitchFamily="34" charset="0"/>
              <a:cs typeface="Arial" panose="020B0604020202020204" pitchFamily="34" charset="0"/>
            </a:endParaRPr>
          </a:p>
          <a:p>
            <a:pPr marL="0" indent="0" fontAlgn="base">
              <a:buNone/>
            </a:pPr>
            <a:r>
              <a:rPr lang="nl-NL" sz="2300" dirty="0" smtClean="0">
                <a:latin typeface="Arial" panose="020B0604020202020204" pitchFamily="34" charset="0"/>
                <a:cs typeface="Arial" panose="020B0604020202020204" pitchFamily="34" charset="0"/>
              </a:rPr>
              <a:t>Door </a:t>
            </a:r>
            <a:r>
              <a:rPr lang="nl-NL" sz="2300" dirty="0">
                <a:latin typeface="Arial" panose="020B0604020202020204" pitchFamily="34" charset="0"/>
                <a:cs typeface="Arial" panose="020B0604020202020204" pitchFamily="34" charset="0"/>
              </a:rPr>
              <a:t>niet te vervallen in een wiskundige oneindigheid (singulariteit), maar de algemene relativiteitstheorie af te ronden met een materiële plasmabol van Quark-Gluonplasma (QGP) </a:t>
            </a:r>
            <a:r>
              <a:rPr lang="nl-NL" sz="2300" dirty="0" smtClean="0">
                <a:latin typeface="Arial" panose="020B0604020202020204" pitchFamily="34" charset="0"/>
                <a:cs typeface="Arial" panose="020B0604020202020204" pitchFamily="34" charset="0"/>
              </a:rPr>
              <a:t>in het centrum van een zwart gat, kunnen we wél het </a:t>
            </a:r>
            <a:r>
              <a:rPr lang="nl-NL" sz="2300" dirty="0">
                <a:latin typeface="Arial" panose="020B0604020202020204" pitchFamily="34" charset="0"/>
                <a:cs typeface="Arial" panose="020B0604020202020204" pitchFamily="34" charset="0"/>
              </a:rPr>
              <a:t>juiste verhaal </a:t>
            </a:r>
            <a:r>
              <a:rPr lang="nl-NL" sz="2300" dirty="0" smtClean="0">
                <a:latin typeface="Arial" panose="020B0604020202020204" pitchFamily="34" charset="0"/>
                <a:cs typeface="Arial" panose="020B0604020202020204" pitchFamily="34" charset="0"/>
              </a:rPr>
              <a:t>vertellen.</a:t>
            </a:r>
          </a:p>
          <a:p>
            <a:pPr marL="0" indent="0" fontAlgn="base">
              <a:buNone/>
            </a:pPr>
            <a:endParaRPr lang="nl-NL" sz="800" dirty="0" smtClean="0">
              <a:latin typeface="Arial" panose="020B0604020202020204" pitchFamily="34" charset="0"/>
              <a:cs typeface="Arial" panose="020B0604020202020204" pitchFamily="34" charset="0"/>
            </a:endParaRPr>
          </a:p>
          <a:p>
            <a:pPr marL="0" indent="0" fontAlgn="base">
              <a:buNone/>
            </a:pPr>
            <a:r>
              <a:rPr lang="nl-NL" sz="2300" dirty="0" smtClean="0">
                <a:latin typeface="Arial" panose="020B0604020202020204" pitchFamily="34" charset="0"/>
                <a:cs typeface="Arial" panose="020B0604020202020204" pitchFamily="34" charset="0"/>
              </a:rPr>
              <a:t>Het </a:t>
            </a:r>
            <a:r>
              <a:rPr lang="nl-NL" sz="2300" dirty="0">
                <a:latin typeface="Arial" panose="020B0604020202020204" pitchFamily="34" charset="0"/>
                <a:cs typeface="Arial" panose="020B0604020202020204" pitchFamily="34" charset="0"/>
              </a:rPr>
              <a:t>juiste verhaal is een gekromd energieveld (zwaartekrachtsveld) in plaats van een gekromde </a:t>
            </a:r>
            <a:r>
              <a:rPr lang="nl-NL" sz="2300" dirty="0" smtClean="0">
                <a:latin typeface="Arial" panose="020B0604020202020204" pitchFamily="34" charset="0"/>
                <a:cs typeface="Arial" panose="020B0604020202020204" pitchFamily="34" charset="0"/>
              </a:rPr>
              <a:t>ruimtetijd en in het centrum van een zwart gat een Quark-</a:t>
            </a:r>
            <a:r>
              <a:rPr lang="nl-NL" sz="2300" dirty="0" err="1" smtClean="0">
                <a:latin typeface="Arial" panose="020B0604020202020204" pitchFamily="34" charset="0"/>
                <a:cs typeface="Arial" panose="020B0604020202020204" pitchFamily="34" charset="0"/>
              </a:rPr>
              <a:t>Gluonplasma</a:t>
            </a:r>
            <a:r>
              <a:rPr lang="nl-NL" sz="2300" dirty="0" smtClean="0">
                <a:latin typeface="Arial" panose="020B0604020202020204" pitchFamily="34" charset="0"/>
                <a:cs typeface="Arial" panose="020B0604020202020204" pitchFamily="34" charset="0"/>
              </a:rPr>
              <a:t> ster in plaats van een singulariteit.</a:t>
            </a:r>
            <a:endParaRPr lang="nl-NL" sz="2300" b="1" dirty="0">
              <a:solidFill>
                <a:schemeClr val="tx1"/>
              </a:solidFill>
              <a:latin typeface="Arial" panose="020B0604020202020204" pitchFamily="34" charset="0"/>
              <a:cs typeface="Arial" panose="020B0604020202020204" pitchFamily="34" charset="0"/>
            </a:endParaRPr>
          </a:p>
        </p:txBody>
      </p:sp>
      <p:sp>
        <p:nvSpPr>
          <p:cNvPr id="4" name="Titel 1"/>
          <p:cNvSpPr txBox="1">
            <a:spLocks/>
          </p:cNvSpPr>
          <p:nvPr/>
        </p:nvSpPr>
        <p:spPr>
          <a:xfrm>
            <a:off x="421213" y="220330"/>
            <a:ext cx="11459301"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III: waarnemingen die HET ondersteunen</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06027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365760" y="4956922"/>
            <a:ext cx="1152144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rgbClr val="FFFF00"/>
                </a:solidFill>
                <a:latin typeface="Arial Black" panose="020B0A04020102020204" pitchFamily="34" charset="0"/>
                <a:cs typeface="Arial" panose="020B0604020202020204" pitchFamily="34" charset="0"/>
              </a:rPr>
              <a:t>Deel IV: Michelson en Morley experiment 1887</a:t>
            </a:r>
            <a:endParaRPr lang="nl-NL" sz="3500" dirty="0">
              <a:solidFill>
                <a:srgbClr val="FFFF00"/>
              </a:solidFill>
              <a:latin typeface="Arial Black" panose="020B0A04020102020204" pitchFamily="34" charset="0"/>
              <a:cs typeface="Arial" panose="020B0604020202020204" pitchFamily="34" charset="0"/>
            </a:endParaRPr>
          </a:p>
        </p:txBody>
      </p:sp>
      <p:sp>
        <p:nvSpPr>
          <p:cNvPr id="3" name="Titel 1"/>
          <p:cNvSpPr txBox="1">
            <a:spLocks/>
          </p:cNvSpPr>
          <p:nvPr/>
        </p:nvSpPr>
        <p:spPr>
          <a:xfrm>
            <a:off x="704272" y="256906"/>
            <a:ext cx="11384096"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32898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41248" y="1399032"/>
            <a:ext cx="10424160" cy="1490472"/>
          </a:xfrm>
        </p:spPr>
        <p:txBody>
          <a:bodyPr>
            <a:noAutofit/>
          </a:bodyPr>
          <a:lstStyle/>
          <a:p>
            <a:pPr marL="0" indent="0">
              <a:buNone/>
            </a:pPr>
            <a:r>
              <a:rPr lang="nl-NL" sz="2300" dirty="0">
                <a:latin typeface="Arial" panose="020B0604020202020204" pitchFamily="34" charset="0"/>
                <a:cs typeface="Arial" panose="020B0604020202020204" pitchFamily="34" charset="0"/>
              </a:rPr>
              <a:t>Eind 18</a:t>
            </a:r>
            <a:r>
              <a:rPr lang="nl-NL" sz="2300" baseline="30000" dirty="0">
                <a:latin typeface="Arial" panose="020B0604020202020204" pitchFamily="34" charset="0"/>
                <a:cs typeface="Arial" panose="020B0604020202020204" pitchFamily="34" charset="0"/>
              </a:rPr>
              <a:t>e</a:t>
            </a:r>
            <a:r>
              <a:rPr lang="nl-NL" sz="2300" dirty="0">
                <a:latin typeface="Arial" panose="020B0604020202020204" pitchFamily="34" charset="0"/>
                <a:cs typeface="Arial" panose="020B0604020202020204" pitchFamily="34" charset="0"/>
              </a:rPr>
              <a:t> eeuw dacht de natuurwetenschap dat het heelal gevuld zou zijn met </a:t>
            </a:r>
            <a:r>
              <a:rPr lang="nl-NL" sz="2300" b="1" dirty="0">
                <a:solidFill>
                  <a:srgbClr val="FFFF00"/>
                </a:solidFill>
                <a:latin typeface="Arial" panose="020B0604020202020204" pitchFamily="34" charset="0"/>
                <a:cs typeface="Arial" panose="020B0604020202020204" pitchFamily="34" charset="0"/>
              </a:rPr>
              <a:t>ether</a:t>
            </a:r>
            <a:r>
              <a:rPr lang="nl-NL" sz="2300" dirty="0">
                <a:latin typeface="Arial" panose="020B0604020202020204" pitchFamily="34" charset="0"/>
                <a:cs typeface="Arial" panose="020B0604020202020204" pitchFamily="34" charset="0"/>
              </a:rPr>
              <a:t> als medium </a:t>
            </a:r>
            <a:r>
              <a:rPr lang="nl-NL" sz="2300" dirty="0" smtClean="0">
                <a:latin typeface="Arial" panose="020B0604020202020204" pitchFamily="34" charset="0"/>
                <a:cs typeface="Arial" panose="020B0604020202020204" pitchFamily="34" charset="0"/>
              </a:rPr>
              <a:t>waarin de </a:t>
            </a:r>
            <a:r>
              <a:rPr lang="nl-NL" sz="2300" dirty="0">
                <a:latin typeface="Arial" panose="020B0604020202020204" pitchFamily="34" charset="0"/>
                <a:cs typeface="Arial" panose="020B0604020202020204" pitchFamily="34" charset="0"/>
              </a:rPr>
              <a:t>lichtgolven zich </a:t>
            </a:r>
            <a:r>
              <a:rPr lang="nl-NL" sz="2300" dirty="0" smtClean="0">
                <a:latin typeface="Arial" panose="020B0604020202020204" pitchFamily="34" charset="0"/>
                <a:cs typeface="Arial" panose="020B0604020202020204" pitchFamily="34" charset="0"/>
              </a:rPr>
              <a:t>zouden voortbewegen (</a:t>
            </a:r>
            <a:r>
              <a:rPr lang="nl-NL" sz="2300" dirty="0">
                <a:latin typeface="Arial" panose="020B0604020202020204" pitchFamily="34" charset="0"/>
                <a:cs typeface="Arial" panose="020B0604020202020204" pitchFamily="34" charset="0"/>
              </a:rPr>
              <a:t>net als geluidsgolven door de lucht). In </a:t>
            </a:r>
            <a:r>
              <a:rPr lang="nl-NL" sz="2300" b="1" dirty="0">
                <a:solidFill>
                  <a:srgbClr val="FFFF00"/>
                </a:solidFill>
                <a:latin typeface="Arial" panose="020B0604020202020204" pitchFamily="34" charset="0"/>
                <a:cs typeface="Arial" panose="020B0604020202020204" pitchFamily="34" charset="0"/>
              </a:rPr>
              <a:t>1887</a:t>
            </a:r>
            <a:r>
              <a:rPr lang="nl-NL" sz="2300" dirty="0">
                <a:latin typeface="Arial" panose="020B0604020202020204" pitchFamily="34" charset="0"/>
                <a:cs typeface="Arial" panose="020B0604020202020204" pitchFamily="34" charset="0"/>
              </a:rPr>
              <a:t> bedachten </a:t>
            </a:r>
            <a:r>
              <a:rPr lang="nl-NL" sz="2300" b="1" dirty="0">
                <a:solidFill>
                  <a:srgbClr val="FFFF00"/>
                </a:solidFill>
                <a:latin typeface="Arial" panose="020B0604020202020204" pitchFamily="34" charset="0"/>
                <a:cs typeface="Arial" panose="020B0604020202020204" pitchFamily="34" charset="0"/>
              </a:rPr>
              <a:t>Michelson en Morley </a:t>
            </a:r>
            <a:r>
              <a:rPr lang="nl-NL" sz="2300" dirty="0">
                <a:latin typeface="Arial" panose="020B0604020202020204" pitchFamily="34" charset="0"/>
                <a:cs typeface="Arial" panose="020B0604020202020204" pitchFamily="34" charset="0"/>
              </a:rPr>
              <a:t>een experiment om aan te tonen dat dit medium ether ook daadwerkelijk </a:t>
            </a:r>
            <a:r>
              <a:rPr lang="nl-NL" sz="2300" dirty="0" smtClean="0">
                <a:latin typeface="Arial" panose="020B0604020202020204" pitchFamily="34" charset="0"/>
                <a:cs typeface="Arial" panose="020B0604020202020204" pitchFamily="34" charset="0"/>
              </a:rPr>
              <a:t>bestond.</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pic>
        <p:nvPicPr>
          <p:cNvPr id="5" name="Afbeelding 4"/>
          <p:cNvPicPr/>
          <p:nvPr/>
        </p:nvPicPr>
        <p:blipFill>
          <a:blip r:embed="rId2">
            <a:extLst>
              <a:ext uri="{28A0092B-C50C-407E-A947-70E740481C1C}">
                <a14:useLocalDpi xmlns:a14="http://schemas.microsoft.com/office/drawing/2010/main" val="0"/>
              </a:ext>
            </a:extLst>
          </a:blip>
          <a:stretch>
            <a:fillRect/>
          </a:stretch>
        </p:blipFill>
        <p:spPr>
          <a:xfrm>
            <a:off x="918718" y="3088767"/>
            <a:ext cx="4081780" cy="2381250"/>
          </a:xfrm>
          <a:prstGeom prst="rect">
            <a:avLst/>
          </a:prstGeom>
        </p:spPr>
      </p:pic>
      <p:sp>
        <p:nvSpPr>
          <p:cNvPr id="2" name="Rechthoek 1"/>
          <p:cNvSpPr/>
          <p:nvPr/>
        </p:nvSpPr>
        <p:spPr>
          <a:xfrm>
            <a:off x="841248" y="5602147"/>
            <a:ext cx="9692640" cy="446276"/>
          </a:xfrm>
          <a:prstGeom prst="rect">
            <a:avLst/>
          </a:prstGeom>
        </p:spPr>
        <p:txBody>
          <a:bodyPr wrap="square">
            <a:spAutoFit/>
          </a:bodyPr>
          <a:lstStyle/>
          <a:p>
            <a:r>
              <a:rPr lang="nl-NL" sz="2300" dirty="0">
                <a:latin typeface="Arial" panose="020B0604020202020204" pitchFamily="34" charset="0"/>
                <a:ea typeface="Calibri" panose="020F0502020204030204" pitchFamily="34" charset="0"/>
              </a:rPr>
              <a:t>Hoe </a:t>
            </a:r>
            <a:r>
              <a:rPr lang="nl-NL" sz="2300" dirty="0" smtClean="0">
                <a:latin typeface="Arial" panose="020B0604020202020204" pitchFamily="34" charset="0"/>
                <a:ea typeface="Calibri" panose="020F0502020204030204" pitchFamily="34" charset="0"/>
              </a:rPr>
              <a:t>dit experiment er in werkelijkheid uitzag, laat deze foto uit 1887 zien. </a:t>
            </a:r>
            <a:endParaRPr lang="nl-NL" sz="2300" dirty="0"/>
          </a:p>
        </p:txBody>
      </p:sp>
    </p:spTree>
    <p:extLst>
      <p:ext uri="{BB962C8B-B14F-4D97-AF65-F5344CB8AC3E}">
        <p14:creationId xmlns:p14="http://schemas.microsoft.com/office/powerpoint/2010/main" val="1191730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2920" y="937689"/>
            <a:ext cx="11146536" cy="2103120"/>
          </a:xfrm>
        </p:spPr>
        <p:txBody>
          <a:bodyPr>
            <a:noAutofit/>
          </a:bodyPr>
          <a:lstStyle/>
          <a:p>
            <a:pPr marL="0" indent="0">
              <a:buNone/>
            </a:pPr>
            <a:r>
              <a:rPr lang="nl-NL" sz="2300" dirty="0" smtClean="0">
                <a:latin typeface="Arial" panose="020B0604020202020204" pitchFamily="34" charset="0"/>
                <a:cs typeface="Arial" panose="020B0604020202020204" pitchFamily="34" charset="0"/>
              </a:rPr>
              <a:t>Met </a:t>
            </a:r>
            <a:r>
              <a:rPr lang="nl-NL" sz="2300" dirty="0">
                <a:latin typeface="Arial" panose="020B0604020202020204" pitchFamily="34" charset="0"/>
                <a:cs typeface="Arial" panose="020B0604020202020204" pitchFamily="34" charset="0"/>
              </a:rPr>
              <a:t>behulp van een </a:t>
            </a:r>
            <a:r>
              <a:rPr lang="nl-NL" sz="2300" b="1" dirty="0">
                <a:solidFill>
                  <a:srgbClr val="FFFF00"/>
                </a:solidFill>
                <a:latin typeface="Arial" panose="020B0604020202020204" pitchFamily="34" charset="0"/>
                <a:cs typeface="Arial" panose="020B0604020202020204" pitchFamily="34" charset="0"/>
              </a:rPr>
              <a:t>interferometer</a:t>
            </a:r>
            <a:r>
              <a:rPr lang="nl-NL" sz="2300" dirty="0">
                <a:latin typeface="Arial" panose="020B0604020202020204" pitchFamily="34" charset="0"/>
                <a:cs typeface="Arial" panose="020B0604020202020204" pitchFamily="34" charset="0"/>
              </a:rPr>
              <a:t> wilden </a:t>
            </a:r>
            <a:r>
              <a:rPr lang="nl-NL" sz="2300" dirty="0" smtClean="0">
                <a:latin typeface="Arial" panose="020B0604020202020204" pitchFamily="34" charset="0"/>
                <a:cs typeface="Arial" panose="020B0604020202020204" pitchFamily="34" charset="0"/>
              </a:rPr>
              <a:t>Michelson en Morley het </a:t>
            </a:r>
            <a:r>
              <a:rPr lang="nl-NL" sz="2300" dirty="0">
                <a:latin typeface="Arial" panose="020B0604020202020204" pitchFamily="34" charset="0"/>
                <a:cs typeface="Arial" panose="020B0604020202020204" pitchFamily="34" charset="0"/>
              </a:rPr>
              <a:t>bestaan van ether als medium voor lichtgolven aantonen. </a:t>
            </a:r>
            <a:r>
              <a:rPr lang="nl-NL" sz="2300" dirty="0" smtClean="0">
                <a:solidFill>
                  <a:srgbClr val="92D050"/>
                </a:solidFill>
                <a:latin typeface="Arial" panose="020B0604020202020204" pitchFamily="34" charset="0"/>
                <a:cs typeface="Arial" panose="020B0604020202020204" pitchFamily="34" charset="0"/>
              </a:rPr>
              <a:t>Het experiment bestond </a:t>
            </a:r>
            <a:r>
              <a:rPr lang="nl-NL" sz="2300" dirty="0">
                <a:solidFill>
                  <a:srgbClr val="92D050"/>
                </a:solidFill>
                <a:latin typeface="Arial" panose="020B0604020202020204" pitchFamily="34" charset="0"/>
                <a:cs typeface="Arial" panose="020B0604020202020204" pitchFamily="34" charset="0"/>
              </a:rPr>
              <a:t>uit een interferometer, een lichtbron en (halfdoorlatende) spiegels, gemonteerd op een blok graniet dat dreef op een plas kwik.</a:t>
            </a:r>
            <a:r>
              <a:rPr lang="nl-NL" sz="2300" dirty="0">
                <a:latin typeface="Arial" panose="020B0604020202020204" pitchFamily="34" charset="0"/>
                <a:cs typeface="Arial" panose="020B0604020202020204" pitchFamily="34" charset="0"/>
              </a:rPr>
              <a:t> Aangezien de aarde door die ether beweegt, zou de lichtsnelheid van lichtgolven ten opzichte van de ether dus verschillend moeten </a:t>
            </a:r>
            <a:r>
              <a:rPr lang="nl-NL" sz="2300" dirty="0" smtClean="0">
                <a:latin typeface="Arial" panose="020B0604020202020204" pitchFamily="34" charset="0"/>
                <a:cs typeface="Arial" panose="020B0604020202020204" pitchFamily="34" charset="0"/>
              </a:rPr>
              <a:t>zijn, </a:t>
            </a:r>
            <a:r>
              <a:rPr lang="nl-NL" sz="2300" dirty="0">
                <a:latin typeface="Arial" panose="020B0604020202020204" pitchFamily="34" charset="0"/>
                <a:cs typeface="Arial" panose="020B0604020202020204" pitchFamily="34" charset="0"/>
              </a:rPr>
              <a:t>naargelang de aarde met de ether mee of er tegenin draaide.</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589788" y="3113961"/>
            <a:ext cx="4805172" cy="3474720"/>
          </a:xfrm>
          <a:prstGeom prst="rect">
            <a:avLst/>
          </a:prstGeom>
        </p:spPr>
      </p:pic>
    </p:spTree>
    <p:extLst>
      <p:ext uri="{BB962C8B-B14F-4D97-AF65-F5344CB8AC3E}">
        <p14:creationId xmlns:p14="http://schemas.microsoft.com/office/powerpoint/2010/main" val="200330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86384" y="1965960"/>
            <a:ext cx="10424160" cy="3163824"/>
          </a:xfrm>
        </p:spPr>
        <p:txBody>
          <a:bodyPr>
            <a:noAutofit/>
          </a:bodyPr>
          <a:lstStyle/>
          <a:p>
            <a:pPr marL="0" indent="0">
              <a:buNone/>
            </a:pPr>
            <a:r>
              <a:rPr lang="nl-NL" sz="2300" dirty="0">
                <a:latin typeface="Arial" panose="020B0604020202020204" pitchFamily="34" charset="0"/>
                <a:cs typeface="Arial" panose="020B0604020202020204" pitchFamily="34" charset="0"/>
              </a:rPr>
              <a:t>De interferometer was cruciaal om </a:t>
            </a:r>
            <a:r>
              <a:rPr lang="nl-NL" sz="2300" dirty="0" smtClean="0">
                <a:latin typeface="Arial" panose="020B0604020202020204" pitchFamily="34" charset="0"/>
                <a:cs typeface="Arial" panose="020B0604020202020204" pitchFamily="34" charset="0"/>
              </a:rPr>
              <a:t>minimale verschillen </a:t>
            </a:r>
            <a:r>
              <a:rPr lang="nl-NL" sz="2300" dirty="0">
                <a:latin typeface="Arial" panose="020B0604020202020204" pitchFamily="34" charset="0"/>
                <a:cs typeface="Arial" panose="020B0604020202020204" pitchFamily="34" charset="0"/>
              </a:rPr>
              <a:t>in de lichtsnelheid te </a:t>
            </a:r>
            <a:r>
              <a:rPr lang="nl-NL" sz="2300" dirty="0" smtClean="0">
                <a:latin typeface="Arial" panose="020B0604020202020204" pitchFamily="34" charset="0"/>
                <a:cs typeface="Arial" panose="020B0604020202020204" pitchFamily="34" charset="0"/>
              </a:rPr>
              <a:t>kunnen meten </a:t>
            </a:r>
            <a:r>
              <a:rPr lang="nl-NL" sz="2300" dirty="0">
                <a:latin typeface="Arial" panose="020B0604020202020204" pitchFamily="34" charset="0"/>
                <a:cs typeface="Arial" panose="020B0604020202020204" pitchFamily="34" charset="0"/>
              </a:rPr>
              <a:t>door een lichtbundel te splitsen en weer samen te voegen. Hoe de opstelling ook werd gedraaid, het apparaat toonde aan dat er geen verschil was in de lichtsnelheid langs twee loodrechte paden. Omdat de snelheid van het licht gelijk bleef, kon het heelal daarom géén ether bevatten. </a:t>
            </a:r>
          </a:p>
          <a:p>
            <a:pPr marL="0" indent="0">
              <a:buNone/>
            </a:pPr>
            <a:endParaRPr lang="nl-NL" sz="800" dirty="0" smtClean="0">
              <a:latin typeface="Arial" panose="020B0604020202020204" pitchFamily="34" charset="0"/>
              <a:cs typeface="Arial" panose="020B0604020202020204" pitchFamily="34" charset="0"/>
            </a:endParaRPr>
          </a:p>
          <a:p>
            <a:pPr marL="0" indent="0">
              <a:buNone/>
            </a:pPr>
            <a:r>
              <a:rPr lang="nl-NL" sz="2300" dirty="0" smtClean="0">
                <a:latin typeface="Arial" panose="020B0604020202020204" pitchFamily="34" charset="0"/>
                <a:cs typeface="Arial" panose="020B0604020202020204" pitchFamily="34" charset="0"/>
              </a:rPr>
              <a:t>Omdat het bestaan van ether niet kon worden aangetoond, noemt de wetenschap dit experiment nog steeds </a:t>
            </a:r>
            <a:r>
              <a:rPr lang="nl-NL" sz="2300" b="1" dirty="0" smtClean="0">
                <a:solidFill>
                  <a:srgbClr val="FFFF00"/>
                </a:solidFill>
                <a:latin typeface="Arial" panose="020B0604020202020204" pitchFamily="34" charset="0"/>
                <a:cs typeface="Arial" panose="020B0604020202020204" pitchFamily="34" charset="0"/>
              </a:rPr>
              <a:t>het meest </a:t>
            </a:r>
            <a:r>
              <a:rPr lang="nl-NL" sz="2300" b="1" dirty="0">
                <a:solidFill>
                  <a:srgbClr val="FFFF00"/>
                </a:solidFill>
                <a:latin typeface="Arial" panose="020B0604020202020204" pitchFamily="34" charset="0"/>
                <a:cs typeface="Arial" panose="020B0604020202020204" pitchFamily="34" charset="0"/>
              </a:rPr>
              <a:t>beroemde mislukte experiment uit de </a:t>
            </a:r>
            <a:r>
              <a:rPr lang="nl-NL" sz="2300" b="1" dirty="0" smtClean="0">
                <a:solidFill>
                  <a:srgbClr val="FFFF00"/>
                </a:solidFill>
                <a:latin typeface="Arial" panose="020B0604020202020204" pitchFamily="34" charset="0"/>
                <a:cs typeface="Arial" panose="020B0604020202020204" pitchFamily="34" charset="0"/>
              </a:rPr>
              <a:t>geschiedenis</a:t>
            </a:r>
            <a:r>
              <a:rPr lang="nl-NL" sz="2300" dirty="0" smtClean="0">
                <a:latin typeface="Arial" panose="020B0604020202020204" pitchFamily="34" charset="0"/>
                <a:cs typeface="Arial" panose="020B0604020202020204" pitchFamily="34" charset="0"/>
              </a:rPr>
              <a:t>.</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12754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41248" y="1399032"/>
            <a:ext cx="10424160" cy="4837176"/>
          </a:xfrm>
        </p:spPr>
        <p:txBody>
          <a:bodyPr>
            <a:noAutofit/>
          </a:bodyPr>
          <a:lstStyle/>
          <a:p>
            <a:pPr marL="0" indent="0">
              <a:buNone/>
            </a:pPr>
            <a:r>
              <a:rPr lang="nl-NL" sz="2300" dirty="0">
                <a:latin typeface="Arial" panose="020B0604020202020204" pitchFamily="34" charset="0"/>
                <a:cs typeface="Arial" panose="020B0604020202020204" pitchFamily="34" charset="0"/>
              </a:rPr>
              <a:t>De merkwaardige conclusie van het experiment was dat de lichtsnelheid in alle richtingen gelijk was, ondanks het verschil in snelheid van de lichtbron (met de draaiing van de aarde mee of hier haaks op). Meer </a:t>
            </a:r>
            <a:r>
              <a:rPr lang="nl-NL" sz="2300" dirty="0" smtClean="0">
                <a:latin typeface="Arial" panose="020B0604020202020204" pitchFamily="34" charset="0"/>
                <a:cs typeface="Arial" panose="020B0604020202020204" pitchFamily="34" charset="0"/>
              </a:rPr>
              <a:t>simplistisch, </a:t>
            </a:r>
            <a:r>
              <a:rPr lang="nl-NL" sz="2300" dirty="0">
                <a:latin typeface="Arial" panose="020B0604020202020204" pitchFamily="34" charset="0"/>
                <a:cs typeface="Arial" panose="020B0604020202020204" pitchFamily="34" charset="0"/>
              </a:rPr>
              <a:t>de snelheid van het licht opgeteld </a:t>
            </a:r>
            <a:r>
              <a:rPr lang="nl-NL" sz="2300" dirty="0" smtClean="0">
                <a:latin typeface="Arial" panose="020B0604020202020204" pitchFamily="34" charset="0"/>
                <a:cs typeface="Arial" panose="020B0604020202020204" pitchFamily="34" charset="0"/>
              </a:rPr>
              <a:t>bij de </a:t>
            </a:r>
            <a:r>
              <a:rPr lang="nl-NL" sz="2300" dirty="0">
                <a:latin typeface="Arial" panose="020B0604020202020204" pitchFamily="34" charset="0"/>
                <a:cs typeface="Arial" panose="020B0604020202020204" pitchFamily="34" charset="0"/>
              </a:rPr>
              <a:t>snelheid van de lichtbron was </a:t>
            </a:r>
            <a:r>
              <a:rPr lang="nl-NL" sz="2300" u="sng" dirty="0">
                <a:latin typeface="Arial" panose="020B0604020202020204" pitchFamily="34" charset="0"/>
                <a:cs typeface="Arial" panose="020B0604020202020204" pitchFamily="34" charset="0"/>
              </a:rPr>
              <a:t>altijd</a:t>
            </a:r>
            <a:r>
              <a:rPr lang="nl-NL" sz="2300" dirty="0">
                <a:latin typeface="Arial" panose="020B0604020202020204" pitchFamily="34" charset="0"/>
                <a:cs typeface="Arial" panose="020B0604020202020204" pitchFamily="34" charset="0"/>
              </a:rPr>
              <a:t> gelijk aan de snelheid van het </a:t>
            </a:r>
            <a:r>
              <a:rPr lang="nl-NL" sz="2300" dirty="0" smtClean="0">
                <a:latin typeface="Arial" panose="020B0604020202020204" pitchFamily="34" charset="0"/>
                <a:cs typeface="Arial" panose="020B0604020202020204" pitchFamily="34" charset="0"/>
              </a:rPr>
              <a:t>licht (onafhankelijk van de snelheid van de lichtbron). </a:t>
            </a:r>
            <a:endParaRPr lang="nl-NL" sz="2300" dirty="0">
              <a:latin typeface="Arial" panose="020B0604020202020204" pitchFamily="34" charset="0"/>
              <a:cs typeface="Arial" panose="020B0604020202020204" pitchFamily="34" charset="0"/>
            </a:endParaRP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Om het feit te verklaren dat in het experiment van Michelson en Morley de snelheid van het licht steeds hetzelfde bleef, bedacht </a:t>
            </a:r>
            <a:r>
              <a:rPr lang="nl-NL" sz="2300" b="1" dirty="0">
                <a:solidFill>
                  <a:srgbClr val="FFFF00"/>
                </a:solidFill>
                <a:latin typeface="Arial" panose="020B0604020202020204" pitchFamily="34" charset="0"/>
                <a:cs typeface="Arial" panose="020B0604020202020204" pitchFamily="34" charset="0"/>
              </a:rPr>
              <a:t>George FitzGerald </a:t>
            </a:r>
            <a:r>
              <a:rPr lang="nl-NL" sz="2300" dirty="0">
                <a:latin typeface="Arial" panose="020B0604020202020204" pitchFamily="34" charset="0"/>
                <a:cs typeface="Arial" panose="020B0604020202020204" pitchFamily="34" charset="0"/>
              </a:rPr>
              <a:t>in </a:t>
            </a:r>
            <a:r>
              <a:rPr lang="nl-NL" sz="2300" b="1" dirty="0">
                <a:solidFill>
                  <a:srgbClr val="FFFF00"/>
                </a:solidFill>
                <a:latin typeface="Arial" panose="020B0604020202020204" pitchFamily="34" charset="0"/>
                <a:cs typeface="Arial" panose="020B0604020202020204" pitchFamily="34" charset="0"/>
              </a:rPr>
              <a:t>1889</a:t>
            </a:r>
            <a:r>
              <a:rPr lang="nl-NL" sz="2300" dirty="0">
                <a:latin typeface="Arial" panose="020B0604020202020204" pitchFamily="34" charset="0"/>
                <a:cs typeface="Arial" panose="020B0604020202020204" pitchFamily="34" charset="0"/>
              </a:rPr>
              <a:t> dat objecten fysisch precies zo veel inkrimpen of uitrekken dat het effect van de beweging van een waarnemer wordt gecompenseerd en de lichtsnelheid constant blijft</a:t>
            </a:r>
            <a:r>
              <a:rPr lang="nl-NL" sz="2300" b="1" baseline="30000" dirty="0">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(in het geval van het experiment van Michelson en Morley de afgelegde afstand die het experiment door de ruimte had afgelegd verdisconteerd met de afstand die het licht in het experiment had afgelegd vanuit diverse richtingen). Hij noemde dit </a:t>
            </a:r>
            <a:r>
              <a:rPr lang="nl-NL" sz="2300" b="1" dirty="0">
                <a:solidFill>
                  <a:srgbClr val="FFFF00"/>
                </a:solidFill>
                <a:latin typeface="Arial" panose="020B0604020202020204" pitchFamily="34" charset="0"/>
                <a:cs typeface="Arial" panose="020B0604020202020204" pitchFamily="34" charset="0"/>
              </a:rPr>
              <a:t>lengtecontractie</a:t>
            </a:r>
            <a:r>
              <a:rPr lang="nl-NL" sz="2300" dirty="0">
                <a:latin typeface="Arial" panose="020B0604020202020204" pitchFamily="34" charset="0"/>
                <a:cs typeface="Arial" panose="020B0604020202020204" pitchFamily="34" charset="0"/>
              </a:rPr>
              <a:t>. </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75194"/>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99191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93776" y="1481328"/>
            <a:ext cx="10579608" cy="4535424"/>
          </a:xfrm>
        </p:spPr>
        <p:txBody>
          <a:bodyPr>
            <a:noAutofit/>
          </a:bodyPr>
          <a:lstStyle/>
          <a:p>
            <a:pPr marL="0" indent="0">
              <a:buNone/>
            </a:pPr>
            <a:r>
              <a:rPr lang="nl-NL" sz="2300" dirty="0">
                <a:solidFill>
                  <a:schemeClr val="tx1"/>
                </a:solidFill>
                <a:latin typeface="Arial" panose="020B0604020202020204" pitchFamily="34" charset="0"/>
                <a:cs typeface="Arial" panose="020B0604020202020204" pitchFamily="34" charset="0"/>
              </a:rPr>
              <a:t>In </a:t>
            </a:r>
            <a:r>
              <a:rPr lang="nl-NL" sz="2300" b="1" dirty="0">
                <a:solidFill>
                  <a:srgbClr val="FFFF00"/>
                </a:solidFill>
                <a:latin typeface="Arial" panose="020B0604020202020204" pitchFamily="34" charset="0"/>
                <a:cs typeface="Arial" panose="020B0604020202020204" pitchFamily="34" charset="0"/>
              </a:rPr>
              <a:t>1892</a:t>
            </a:r>
            <a:r>
              <a:rPr lang="nl-NL" sz="2300" dirty="0">
                <a:solidFill>
                  <a:schemeClr val="tx1"/>
                </a:solidFill>
                <a:latin typeface="Arial" panose="020B0604020202020204" pitchFamily="34" charset="0"/>
                <a:cs typeface="Arial" panose="020B0604020202020204" pitchFamily="34" charset="0"/>
              </a:rPr>
              <a:t> kwam de Nederlandse natuurkundige  </a:t>
            </a:r>
            <a:r>
              <a:rPr lang="nl-NL" sz="2300" b="1" dirty="0">
                <a:solidFill>
                  <a:srgbClr val="FFFF00"/>
                </a:solidFill>
                <a:latin typeface="Arial" panose="020B0604020202020204" pitchFamily="34" charset="0"/>
                <a:cs typeface="Arial" panose="020B0604020202020204" pitchFamily="34" charset="0"/>
              </a:rPr>
              <a:t>Hendrik Antoon Lorentz</a:t>
            </a:r>
            <a:r>
              <a:rPr lang="nl-NL" sz="2300" dirty="0">
                <a:solidFill>
                  <a:srgbClr val="FFFF00"/>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 met </a:t>
            </a:r>
            <a:r>
              <a:rPr lang="nl-NL" sz="2300" dirty="0">
                <a:solidFill>
                  <a:schemeClr val="tx1"/>
                </a:solidFill>
                <a:latin typeface="Arial" panose="020B0604020202020204" pitchFamily="34" charset="0"/>
                <a:cs typeface="Arial" panose="020B0604020202020204" pitchFamily="34" charset="0"/>
              </a:rPr>
              <a:t>zijn beroemde </a:t>
            </a:r>
            <a:r>
              <a:rPr lang="nl-NL" sz="2300" dirty="0" smtClean="0">
                <a:solidFill>
                  <a:schemeClr val="tx1"/>
                </a:solidFill>
                <a:latin typeface="Arial" panose="020B0604020202020204" pitchFamily="34" charset="0"/>
                <a:cs typeface="Arial" panose="020B0604020202020204" pitchFamily="34" charset="0"/>
              </a:rPr>
              <a:t>relativistische formule </a:t>
            </a:r>
            <a:r>
              <a:rPr lang="nl-NL" sz="2300" b="1" dirty="0">
                <a:solidFill>
                  <a:srgbClr val="FFFF00"/>
                </a:solidFill>
                <a:latin typeface="Arial" panose="020B0604020202020204" pitchFamily="34" charset="0"/>
                <a:cs typeface="Arial" panose="020B0604020202020204" pitchFamily="34" charset="0"/>
              </a:rPr>
              <a:t>L = L</a:t>
            </a:r>
            <a:r>
              <a:rPr lang="nl-NL" sz="2300" b="1" baseline="-25000" dirty="0">
                <a:solidFill>
                  <a:srgbClr val="FFFF00"/>
                </a:solidFill>
                <a:latin typeface="Arial" panose="020B0604020202020204" pitchFamily="34" charset="0"/>
                <a:cs typeface="Arial" panose="020B0604020202020204" pitchFamily="34" charset="0"/>
              </a:rPr>
              <a:t>o</a:t>
            </a:r>
            <a:r>
              <a:rPr lang="nl-NL" sz="2300" b="1" dirty="0">
                <a:solidFill>
                  <a:srgbClr val="FFFF00"/>
                </a:solidFill>
                <a:latin typeface="Arial" panose="020B0604020202020204" pitchFamily="34" charset="0"/>
                <a:cs typeface="Arial" panose="020B0604020202020204" pitchFamily="34" charset="0"/>
              </a:rPr>
              <a:t>√(1-v²/c²)</a:t>
            </a:r>
            <a:r>
              <a:rPr lang="nl-NL" sz="2300" i="1" dirty="0">
                <a:solidFill>
                  <a:srgbClr val="FFFF00"/>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waarmee hij deze lengtecontractie kon berekenen. </a:t>
            </a:r>
            <a:endParaRPr lang="nl-NL" sz="2300" dirty="0" smtClean="0">
              <a:solidFill>
                <a:schemeClr val="tx1"/>
              </a:solidFill>
              <a:latin typeface="Arial" panose="020B0604020202020204" pitchFamily="34" charset="0"/>
              <a:cs typeface="Arial" panose="020B0604020202020204" pitchFamily="34" charset="0"/>
            </a:endParaRP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None/>
            </a:pPr>
            <a:r>
              <a:rPr lang="nl-NL" sz="2300" dirty="0" smtClean="0">
                <a:solidFill>
                  <a:srgbClr val="92D050"/>
                </a:solidFill>
                <a:latin typeface="Arial" panose="020B0604020202020204" pitchFamily="34" charset="0"/>
                <a:cs typeface="Arial" panose="020B0604020202020204" pitchFamily="34" charset="0"/>
              </a:rPr>
              <a:t>Voor de liefhebber: L </a:t>
            </a:r>
            <a:r>
              <a:rPr lang="nl-NL" sz="2300" dirty="0">
                <a:solidFill>
                  <a:srgbClr val="92D050"/>
                </a:solidFill>
                <a:latin typeface="Arial" panose="020B0604020202020204" pitchFamily="34" charset="0"/>
                <a:cs typeface="Arial" panose="020B0604020202020204" pitchFamily="34" charset="0"/>
              </a:rPr>
              <a:t>vertegenwoordigt de lengte (maar ook de afgelegde weg) van het bewegend object volgens de waarnemer in het stationaire referentiekader, terwijl L</a:t>
            </a:r>
            <a:r>
              <a:rPr lang="nl-NL" sz="2300" baseline="-25000" dirty="0">
                <a:solidFill>
                  <a:srgbClr val="92D050"/>
                </a:solidFill>
                <a:latin typeface="Arial" panose="020B0604020202020204" pitchFamily="34" charset="0"/>
                <a:cs typeface="Arial" panose="020B0604020202020204" pitchFamily="34" charset="0"/>
              </a:rPr>
              <a:t>o</a:t>
            </a:r>
            <a:r>
              <a:rPr lang="nl-NL" sz="2300" dirty="0">
                <a:solidFill>
                  <a:srgbClr val="92D050"/>
                </a:solidFill>
                <a:latin typeface="Arial" panose="020B0604020202020204" pitchFamily="34" charset="0"/>
                <a:cs typeface="Arial" panose="020B0604020202020204" pitchFamily="34" charset="0"/>
              </a:rPr>
              <a:t> de eigen lengte (maar ook de afgelegde weg) van het bewegend object vertegenwoordigt bij snelheid v (die volgens de waarnemer in het bewegend object gelijk blijft aan de lengte bij het vertrek uit het stationaire referentiekader). </a:t>
            </a:r>
            <a:endParaRPr lang="nl-NL" sz="2300" dirty="0" smtClean="0">
              <a:solidFill>
                <a:srgbClr val="92D050"/>
              </a:solidFill>
              <a:latin typeface="Arial" panose="020B0604020202020204" pitchFamily="34" charset="0"/>
              <a:cs typeface="Arial" panose="020B0604020202020204" pitchFamily="34" charset="0"/>
            </a:endParaRP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None/>
            </a:pPr>
            <a:r>
              <a:rPr lang="nl-NL" sz="2300" dirty="0">
                <a:solidFill>
                  <a:schemeClr val="tx1"/>
                </a:solidFill>
                <a:latin typeface="Arial" panose="020B0604020202020204" pitchFamily="34" charset="0"/>
                <a:cs typeface="Arial" panose="020B0604020202020204" pitchFamily="34" charset="0"/>
              </a:rPr>
              <a:t>De formule wordt ook wel beschreven als </a:t>
            </a:r>
            <a:r>
              <a:rPr lang="nl-NL" sz="2300" b="1" dirty="0">
                <a:solidFill>
                  <a:srgbClr val="FFFF00"/>
                </a:solidFill>
                <a:latin typeface="Arial" panose="020B0604020202020204" pitchFamily="34" charset="0"/>
                <a:cs typeface="Arial" panose="020B0604020202020204" pitchFamily="34" charset="0"/>
              </a:rPr>
              <a:t>L= L</a:t>
            </a:r>
            <a:r>
              <a:rPr lang="nl-NL" sz="2300" b="1" baseline="-25000" dirty="0">
                <a:solidFill>
                  <a:srgbClr val="FFFF00"/>
                </a:solidFill>
                <a:latin typeface="Arial" panose="020B0604020202020204" pitchFamily="34" charset="0"/>
                <a:cs typeface="Arial" panose="020B0604020202020204" pitchFamily="34" charset="0"/>
              </a:rPr>
              <a:t>o </a:t>
            </a:r>
            <a:r>
              <a:rPr lang="nl-NL" sz="2300" b="1" dirty="0" smtClean="0">
                <a:solidFill>
                  <a:srgbClr val="FFFF00"/>
                </a:solidFill>
                <a:latin typeface="Arial" panose="020B0604020202020204" pitchFamily="34" charset="0"/>
                <a:cs typeface="Arial" panose="020B0604020202020204" pitchFamily="34" charset="0"/>
              </a:rPr>
              <a:t>/γ</a:t>
            </a:r>
            <a:r>
              <a:rPr lang="nl-NL" sz="2300" dirty="0">
                <a:solidFill>
                  <a:schemeClr val="tx1"/>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waarbij </a:t>
            </a:r>
            <a:r>
              <a:rPr lang="nl-NL" sz="2300" b="1" dirty="0" smtClean="0">
                <a:solidFill>
                  <a:srgbClr val="FFFF00"/>
                </a:solidFill>
                <a:latin typeface="Arial" panose="020B0604020202020204" pitchFamily="34" charset="0"/>
                <a:cs typeface="Arial" panose="020B0604020202020204" pitchFamily="34" charset="0"/>
              </a:rPr>
              <a:t>γ (ypsilon) de </a:t>
            </a:r>
            <a:r>
              <a:rPr lang="nl-NL" sz="2300" b="1" dirty="0">
                <a:solidFill>
                  <a:srgbClr val="FFFF00"/>
                </a:solidFill>
                <a:latin typeface="Arial" panose="020B0604020202020204" pitchFamily="34" charset="0"/>
                <a:cs typeface="Arial" panose="020B0604020202020204" pitchFamily="34" charset="0"/>
              </a:rPr>
              <a:t>Lorentzfactor γ </a:t>
            </a:r>
            <a:r>
              <a:rPr lang="nl-NL" sz="2300" b="1" dirty="0" smtClean="0">
                <a:solidFill>
                  <a:srgbClr val="FFFF00"/>
                </a:solidFill>
                <a:latin typeface="Arial" panose="020B0604020202020204" pitchFamily="34" charset="0"/>
                <a:cs typeface="Arial" panose="020B0604020202020204" pitchFamily="34" charset="0"/>
              </a:rPr>
              <a:t>= </a:t>
            </a:r>
            <a:r>
              <a:rPr lang="nl-NL" sz="2300" b="1" dirty="0">
                <a:solidFill>
                  <a:srgbClr val="FFFF00"/>
                </a:solidFill>
                <a:latin typeface="Arial" panose="020B0604020202020204" pitchFamily="34" charset="0"/>
                <a:cs typeface="Arial" panose="020B0604020202020204" pitchFamily="34" charset="0"/>
              </a:rPr>
              <a:t>1/√(</a:t>
            </a:r>
            <a:r>
              <a:rPr lang="nl-NL" sz="2300" b="1" dirty="0" smtClean="0">
                <a:solidFill>
                  <a:srgbClr val="FFFF00"/>
                </a:solidFill>
                <a:latin typeface="Arial" panose="020B0604020202020204" pitchFamily="34" charset="0"/>
                <a:cs typeface="Arial" panose="020B0604020202020204" pitchFamily="34" charset="0"/>
              </a:rPr>
              <a:t>1-v²/c²</a:t>
            </a:r>
            <a:r>
              <a:rPr lang="nl-NL" sz="2300" b="1" dirty="0">
                <a:solidFill>
                  <a:srgbClr val="FFFF00"/>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wordt genoemd. </a:t>
            </a:r>
            <a:r>
              <a:rPr lang="nl-NL" sz="2300" dirty="0" smtClean="0">
                <a:solidFill>
                  <a:schemeClr val="tx1"/>
                </a:solidFill>
                <a:latin typeface="Arial" panose="020B0604020202020204" pitchFamily="34" charset="0"/>
                <a:cs typeface="Arial" panose="020B0604020202020204" pitchFamily="34" charset="0"/>
              </a:rPr>
              <a:t> </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3561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371784" y="4947778"/>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rgbClr val="FFFF00"/>
                </a:solidFill>
                <a:latin typeface="Arial Black" panose="020B0A04020102020204" pitchFamily="34" charset="0"/>
                <a:cs typeface="Arial" panose="020B0604020202020204" pitchFamily="34" charset="0"/>
              </a:rPr>
              <a:t>Deel I: Basiskennis presentatie HET</a:t>
            </a:r>
            <a:endParaRPr lang="nl-NL" sz="3500" dirty="0">
              <a:solidFill>
                <a:srgbClr val="FFFF00"/>
              </a:solidFill>
              <a:latin typeface="Arial Black" panose="020B0A04020102020204" pitchFamily="34" charset="0"/>
              <a:cs typeface="Arial" panose="020B0604020202020204" pitchFamily="34" charset="0"/>
            </a:endParaRPr>
          </a:p>
        </p:txBody>
      </p:sp>
      <p:sp>
        <p:nvSpPr>
          <p:cNvPr id="5" name="Titel 1"/>
          <p:cNvSpPr txBox="1">
            <a:spLocks/>
          </p:cNvSpPr>
          <p:nvPr/>
        </p:nvSpPr>
        <p:spPr>
          <a:xfrm>
            <a:off x="704272" y="256906"/>
            <a:ext cx="11384096"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82432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9296" y="1078992"/>
            <a:ext cx="11480200" cy="5559552"/>
          </a:xfrm>
        </p:spPr>
        <p:txBody>
          <a:bodyPr>
            <a:noAutofit/>
          </a:bodyPr>
          <a:lstStyle/>
          <a:p>
            <a:pPr marL="0" indent="0">
              <a:buNone/>
            </a:pPr>
            <a:r>
              <a:rPr lang="nl-NL" sz="2300" b="1" dirty="0" smtClean="0">
                <a:solidFill>
                  <a:srgbClr val="FFFF00"/>
                </a:solidFill>
                <a:latin typeface="Arial" panose="020B0604020202020204" pitchFamily="34" charset="0"/>
                <a:cs typeface="Arial" panose="020B0604020202020204" pitchFamily="34" charset="0"/>
              </a:rPr>
              <a:t>Albert </a:t>
            </a:r>
            <a:r>
              <a:rPr lang="nl-NL" sz="2300" b="1" dirty="0">
                <a:solidFill>
                  <a:srgbClr val="FFFF00"/>
                </a:solidFill>
                <a:latin typeface="Arial" panose="020B0604020202020204" pitchFamily="34" charset="0"/>
                <a:cs typeface="Arial" panose="020B0604020202020204" pitchFamily="34" charset="0"/>
              </a:rPr>
              <a:t>Einstein</a:t>
            </a:r>
            <a:r>
              <a:rPr lang="nl-NL" sz="2300" dirty="0">
                <a:solidFill>
                  <a:schemeClr val="tx1"/>
                </a:solidFill>
                <a:latin typeface="Arial" panose="020B0604020202020204" pitchFamily="34" charset="0"/>
                <a:cs typeface="Arial" panose="020B0604020202020204" pitchFamily="34" charset="0"/>
              </a:rPr>
              <a:t> </a:t>
            </a:r>
            <a:r>
              <a:rPr lang="nl-NL" sz="2300" dirty="0" smtClean="0">
                <a:solidFill>
                  <a:schemeClr val="tx1"/>
                </a:solidFill>
                <a:latin typeface="Arial" panose="020B0604020202020204" pitchFamily="34" charset="0"/>
                <a:cs typeface="Arial" panose="020B0604020202020204" pitchFamily="34" charset="0"/>
              </a:rPr>
              <a:t>bedacht in </a:t>
            </a:r>
            <a:r>
              <a:rPr lang="nl-NL" sz="2300" b="1" dirty="0" smtClean="0">
                <a:solidFill>
                  <a:srgbClr val="FFFF00"/>
                </a:solidFill>
                <a:latin typeface="Arial" panose="020B0604020202020204" pitchFamily="34" charset="0"/>
                <a:cs typeface="Arial" panose="020B0604020202020204" pitchFamily="34" charset="0"/>
              </a:rPr>
              <a:t>1905</a:t>
            </a:r>
            <a:r>
              <a:rPr lang="nl-NL" sz="2300" dirty="0" smtClean="0">
                <a:solidFill>
                  <a:schemeClr val="tx1"/>
                </a:solidFill>
                <a:latin typeface="Arial" panose="020B0604020202020204" pitchFamily="34" charset="0"/>
                <a:cs typeface="Arial" panose="020B0604020202020204" pitchFamily="34" charset="0"/>
              </a:rPr>
              <a:t> </a:t>
            </a:r>
            <a:r>
              <a:rPr lang="nl-NL" sz="2300" dirty="0" smtClean="0">
                <a:latin typeface="Arial" panose="020B0604020202020204" pitchFamily="34" charset="0"/>
                <a:cs typeface="Arial" panose="020B0604020202020204" pitchFamily="34" charset="0"/>
              </a:rPr>
              <a:t>dat </a:t>
            </a:r>
            <a:r>
              <a:rPr lang="nl-NL" sz="2300" dirty="0">
                <a:latin typeface="Arial" panose="020B0604020202020204" pitchFamily="34" charset="0"/>
                <a:cs typeface="Arial" panose="020B0604020202020204" pitchFamily="34" charset="0"/>
              </a:rPr>
              <a:t>het niet alleen lengtecontractie was, maar dat ruimte en tijd met elkaar verweven zijn in de eenheid van snelheid (meters per seconde), waarin lengtecontractie en relatieve tijd (tijddilatatie) gezamenlijk uitvoering geven aan het relativiteitsprincipe en de absolute lichtsnelheid. </a:t>
            </a:r>
          </a:p>
          <a:p>
            <a:pPr marL="0" indent="0">
              <a:buNone/>
            </a:pPr>
            <a:endParaRPr lang="nl-NL" sz="800" dirty="0" smtClean="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Dit idee van Einstein werd de </a:t>
            </a:r>
            <a:r>
              <a:rPr lang="nl-NL" sz="2300" b="1" dirty="0">
                <a:solidFill>
                  <a:srgbClr val="FFFF00"/>
                </a:solidFill>
                <a:latin typeface="Arial" panose="020B0604020202020204" pitchFamily="34" charset="0"/>
                <a:cs typeface="Arial" panose="020B0604020202020204" pitchFamily="34" charset="0"/>
              </a:rPr>
              <a:t>speciale relativiteitstheorie </a:t>
            </a:r>
            <a:r>
              <a:rPr lang="nl-NL" sz="2300" dirty="0">
                <a:latin typeface="Arial" panose="020B0604020202020204" pitchFamily="34" charset="0"/>
                <a:cs typeface="Arial" panose="020B0604020202020204" pitchFamily="34" charset="0"/>
              </a:rPr>
              <a:t>genoemd, omdat </a:t>
            </a:r>
            <a:r>
              <a:rPr lang="nl-NL" sz="2300" dirty="0" smtClean="0">
                <a:latin typeface="Arial" panose="020B0604020202020204" pitchFamily="34" charset="0"/>
                <a:cs typeface="Arial" panose="020B0604020202020204" pitchFamily="34" charset="0"/>
              </a:rPr>
              <a:t>tijd volgens deze theorie </a:t>
            </a:r>
            <a:r>
              <a:rPr lang="nl-NL" sz="2300" dirty="0">
                <a:latin typeface="Arial" panose="020B0604020202020204" pitchFamily="34" charset="0"/>
                <a:cs typeface="Arial" panose="020B0604020202020204" pitchFamily="34" charset="0"/>
              </a:rPr>
              <a:t>‘relatief’ kan zijn, oftewel ‘rekbaar’ is en dat de snelheid van het licht constant is, onafhankelijk van de bewegingstoestand van het uitzendende lichaam. </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Einstein kon deze relatieve tijd berekenen met het omgekeerde van de relativistische formule voor lengtecontractie met de formule </a:t>
            </a:r>
            <a:r>
              <a:rPr lang="nl-NL" sz="2300" b="1" dirty="0">
                <a:solidFill>
                  <a:srgbClr val="FFFF00"/>
                </a:solidFill>
                <a:latin typeface="Arial" panose="020B0604020202020204" pitchFamily="34" charset="0"/>
                <a:cs typeface="Arial" panose="020B0604020202020204" pitchFamily="34" charset="0"/>
              </a:rPr>
              <a:t>∆t = ∆</a:t>
            </a:r>
            <a:r>
              <a:rPr lang="nl-NL" sz="2300" b="1" dirty="0" err="1">
                <a:solidFill>
                  <a:srgbClr val="FFFF00"/>
                </a:solidFill>
                <a:latin typeface="Arial" panose="020B0604020202020204" pitchFamily="34" charset="0"/>
                <a:cs typeface="Arial" panose="020B0604020202020204" pitchFamily="34" charset="0"/>
              </a:rPr>
              <a:t>t</a:t>
            </a:r>
            <a:r>
              <a:rPr lang="nl-NL" sz="2300" b="1" baseline="-25000" dirty="0" err="1">
                <a:solidFill>
                  <a:srgbClr val="FFFF00"/>
                </a:solidFill>
                <a:latin typeface="Arial" panose="020B0604020202020204" pitchFamily="34" charset="0"/>
                <a:cs typeface="Arial" panose="020B0604020202020204" pitchFamily="34" charset="0"/>
              </a:rPr>
              <a:t>o</a:t>
            </a:r>
            <a:r>
              <a:rPr lang="nl-NL" sz="2300" b="1" dirty="0">
                <a:solidFill>
                  <a:srgbClr val="FFFF00"/>
                </a:solidFill>
                <a:latin typeface="Arial" panose="020B0604020202020204" pitchFamily="34" charset="0"/>
                <a:cs typeface="Arial" panose="020B0604020202020204" pitchFamily="34" charset="0"/>
              </a:rPr>
              <a:t>/√(1-v²/c²</a:t>
            </a:r>
            <a:r>
              <a:rPr lang="nl-NL" sz="2300" b="1" dirty="0" smtClean="0">
                <a:solidFill>
                  <a:srgbClr val="FFFF00"/>
                </a:solidFill>
                <a:latin typeface="Arial" panose="020B0604020202020204" pitchFamily="34" charset="0"/>
                <a:cs typeface="Arial" panose="020B0604020202020204" pitchFamily="34" charset="0"/>
              </a:rPr>
              <a:t>)</a:t>
            </a:r>
            <a:r>
              <a:rPr lang="nl-NL" sz="2300" dirty="0" smtClean="0">
                <a:solidFill>
                  <a:schemeClr val="tx1"/>
                </a:solidFill>
                <a:latin typeface="Arial" panose="020B0604020202020204" pitchFamily="34" charset="0"/>
                <a:cs typeface="Arial" panose="020B0604020202020204" pitchFamily="34" charset="0"/>
              </a:rPr>
              <a:t>.</a:t>
            </a:r>
          </a:p>
          <a:p>
            <a:pPr marL="0" indent="0">
              <a:buNone/>
            </a:pPr>
            <a:endParaRPr lang="nl-NL" sz="800" dirty="0" smtClean="0">
              <a:latin typeface="Arial" panose="020B0604020202020204" pitchFamily="34" charset="0"/>
              <a:cs typeface="Arial" panose="020B0604020202020204" pitchFamily="34" charset="0"/>
            </a:endParaRPr>
          </a:p>
          <a:p>
            <a:pPr marL="0" indent="0">
              <a:buNone/>
            </a:pPr>
            <a:r>
              <a:rPr lang="nl-NL" sz="2300" dirty="0" smtClean="0">
                <a:solidFill>
                  <a:srgbClr val="92D050"/>
                </a:solidFill>
                <a:latin typeface="Arial" panose="020B0604020202020204" pitchFamily="34" charset="0"/>
                <a:cs typeface="Arial" panose="020B0604020202020204" pitchFamily="34" charset="0"/>
              </a:rPr>
              <a:t>Voor de liefhebber: ∆</a:t>
            </a:r>
            <a:r>
              <a:rPr lang="nl-NL" sz="2300" dirty="0">
                <a:solidFill>
                  <a:srgbClr val="92D050"/>
                </a:solidFill>
                <a:latin typeface="Arial" panose="020B0604020202020204" pitchFamily="34" charset="0"/>
                <a:cs typeface="Arial" panose="020B0604020202020204" pitchFamily="34" charset="0"/>
              </a:rPr>
              <a:t>t </a:t>
            </a:r>
            <a:r>
              <a:rPr lang="nl-NL" sz="2300" dirty="0" smtClean="0">
                <a:solidFill>
                  <a:srgbClr val="92D050"/>
                </a:solidFill>
                <a:latin typeface="Arial" panose="020B0604020202020204" pitchFamily="34" charset="0"/>
                <a:cs typeface="Arial" panose="020B0604020202020204" pitchFamily="34" charset="0"/>
              </a:rPr>
              <a:t>is de </a:t>
            </a:r>
            <a:r>
              <a:rPr lang="nl-NL" sz="2300" dirty="0">
                <a:solidFill>
                  <a:srgbClr val="92D050"/>
                </a:solidFill>
                <a:latin typeface="Arial" panose="020B0604020202020204" pitchFamily="34" charset="0"/>
                <a:cs typeface="Arial" panose="020B0604020202020204" pitchFamily="34" charset="0"/>
              </a:rPr>
              <a:t>relatieve </a:t>
            </a:r>
            <a:r>
              <a:rPr lang="nl-NL" sz="2300" dirty="0" smtClean="0">
                <a:solidFill>
                  <a:srgbClr val="92D050"/>
                </a:solidFill>
                <a:latin typeface="Arial" panose="020B0604020202020204" pitchFamily="34" charset="0"/>
                <a:cs typeface="Arial" panose="020B0604020202020204" pitchFamily="34" charset="0"/>
              </a:rPr>
              <a:t>tijd, </a:t>
            </a:r>
            <a:r>
              <a:rPr lang="nl-NL" sz="2300" dirty="0">
                <a:solidFill>
                  <a:srgbClr val="92D050"/>
                </a:solidFill>
                <a:latin typeface="Arial" panose="020B0604020202020204" pitchFamily="34" charset="0"/>
                <a:cs typeface="Arial" panose="020B0604020202020204" pitchFamily="34" charset="0"/>
              </a:rPr>
              <a:t>oftewel de tijd van het bewegend object (b.v. een raket) volgens de waarnemer in het stationaire referentiekader (b.v. de aarde) bij snelheid v van het bewegend object, terwijl ∆</a:t>
            </a:r>
            <a:r>
              <a:rPr lang="nl-NL" sz="2300" dirty="0" err="1">
                <a:solidFill>
                  <a:srgbClr val="92D050"/>
                </a:solidFill>
                <a:latin typeface="Arial" panose="020B0604020202020204" pitchFamily="34" charset="0"/>
                <a:cs typeface="Arial" panose="020B0604020202020204" pitchFamily="34" charset="0"/>
              </a:rPr>
              <a:t>t</a:t>
            </a:r>
            <a:r>
              <a:rPr lang="nl-NL" sz="2300" baseline="-25000" dirty="0" err="1">
                <a:solidFill>
                  <a:srgbClr val="92D050"/>
                </a:solidFill>
                <a:latin typeface="Arial" panose="020B0604020202020204" pitchFamily="34" charset="0"/>
                <a:cs typeface="Arial" panose="020B0604020202020204" pitchFamily="34" charset="0"/>
              </a:rPr>
              <a:t>o</a:t>
            </a:r>
            <a:r>
              <a:rPr lang="nl-NL" sz="2300" baseline="-25000" dirty="0">
                <a:solidFill>
                  <a:srgbClr val="92D050"/>
                </a:solidFill>
                <a:latin typeface="Arial" panose="020B0604020202020204" pitchFamily="34" charset="0"/>
                <a:cs typeface="Arial" panose="020B0604020202020204" pitchFamily="34" charset="0"/>
              </a:rPr>
              <a:t> </a:t>
            </a:r>
            <a:r>
              <a:rPr lang="nl-NL" sz="2300" dirty="0">
                <a:solidFill>
                  <a:srgbClr val="92D050"/>
                </a:solidFill>
                <a:latin typeface="Arial" panose="020B0604020202020204" pitchFamily="34" charset="0"/>
                <a:cs typeface="Arial" panose="020B0604020202020204" pitchFamily="34" charset="0"/>
              </a:rPr>
              <a:t>de tijd vertegenwoordigt die verstreken is in het stationaire referentiekader (b.v. op aarde</a:t>
            </a:r>
            <a:r>
              <a:rPr lang="nl-NL" sz="2300" dirty="0" smtClean="0">
                <a:solidFill>
                  <a:srgbClr val="92D050"/>
                </a:solidFill>
                <a:latin typeface="Arial" panose="020B0604020202020204" pitchFamily="34" charset="0"/>
                <a:cs typeface="Arial" panose="020B0604020202020204" pitchFamily="34" charset="0"/>
              </a:rPr>
              <a:t>).</a:t>
            </a:r>
          </a:p>
          <a:p>
            <a:pPr marL="0" indent="0">
              <a:buNone/>
            </a:pPr>
            <a:endParaRPr lang="nl-NL" sz="800" dirty="0" smtClean="0">
              <a:latin typeface="Arial" panose="020B0604020202020204" pitchFamily="34" charset="0"/>
              <a:cs typeface="Arial" panose="020B0604020202020204" pitchFamily="34" charset="0"/>
            </a:endParaRPr>
          </a:p>
          <a:p>
            <a:pPr marL="0" indent="0">
              <a:buNone/>
            </a:pP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306002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41248" y="2514600"/>
            <a:ext cx="10424160" cy="2185416"/>
          </a:xfrm>
        </p:spPr>
        <p:txBody>
          <a:bodyPr>
            <a:noAutofit/>
          </a:bodyPr>
          <a:lstStyle/>
          <a:p>
            <a:pPr marL="0" indent="0">
              <a:buNone/>
            </a:pPr>
            <a:r>
              <a:rPr lang="nl-NL" sz="2300" dirty="0">
                <a:latin typeface="Arial" panose="020B0604020202020204" pitchFamily="34" charset="0"/>
                <a:cs typeface="Arial" panose="020B0604020202020204" pitchFamily="34" charset="0"/>
              </a:rPr>
              <a:t>Sinds </a:t>
            </a:r>
            <a:r>
              <a:rPr lang="nl-NL" sz="2300" b="1" dirty="0">
                <a:solidFill>
                  <a:srgbClr val="FFFF00"/>
                </a:solidFill>
                <a:latin typeface="Arial" panose="020B0604020202020204" pitchFamily="34" charset="0"/>
                <a:cs typeface="Arial" panose="020B0604020202020204" pitchFamily="34" charset="0"/>
              </a:rPr>
              <a:t>2012</a:t>
            </a:r>
            <a:r>
              <a:rPr lang="nl-NL" sz="2300" dirty="0">
                <a:latin typeface="Arial" panose="020B0604020202020204" pitchFamily="34" charset="0"/>
                <a:cs typeface="Arial" panose="020B0604020202020204" pitchFamily="34" charset="0"/>
              </a:rPr>
              <a:t> weten we dat het heelal gevuld is met het </a:t>
            </a:r>
            <a:r>
              <a:rPr lang="nl-NL" sz="2300" dirty="0" smtClean="0">
                <a:latin typeface="Arial" panose="020B0604020202020204" pitchFamily="34" charset="0"/>
                <a:cs typeface="Arial" panose="020B0604020202020204" pitchFamily="34" charset="0"/>
              </a:rPr>
              <a:t>Higgsveld (beter nog, het heelal is het Higgsveld), </a:t>
            </a:r>
            <a:r>
              <a:rPr lang="nl-NL" sz="2300" dirty="0">
                <a:latin typeface="Arial" panose="020B0604020202020204" pitchFamily="34" charset="0"/>
                <a:cs typeface="Arial" panose="020B0604020202020204" pitchFamily="34" charset="0"/>
              </a:rPr>
              <a:t>een alom aanwezig energieveld. We weten ook dat het </a:t>
            </a:r>
            <a:r>
              <a:rPr lang="nl-NL" sz="2300" b="1" dirty="0">
                <a:solidFill>
                  <a:srgbClr val="FFFF00"/>
                </a:solidFill>
                <a:latin typeface="Arial" panose="020B0604020202020204" pitchFamily="34" charset="0"/>
                <a:cs typeface="Arial" panose="020B0604020202020204" pitchFamily="34" charset="0"/>
              </a:rPr>
              <a:t>foton geen koppelingsconstante met het Higgsveld heeft, waardoor het zich ongehinderd door het Higgsveld verplaatst.</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Dat dit ook intuïtief klopt, laat volgend gedachtenexperiment </a:t>
            </a:r>
            <a:r>
              <a:rPr lang="nl-NL" sz="2300" dirty="0" smtClean="0">
                <a:latin typeface="Arial" panose="020B0604020202020204" pitchFamily="34" charset="0"/>
                <a:cs typeface="Arial" panose="020B0604020202020204" pitchFamily="34" charset="0"/>
              </a:rPr>
              <a:t>zien.</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6883330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95528" y="1874520"/>
            <a:ext cx="10424160" cy="3776472"/>
          </a:xfrm>
        </p:spPr>
        <p:txBody>
          <a:bodyPr>
            <a:noAutofit/>
          </a:bodyPr>
          <a:lstStyle/>
          <a:p>
            <a:pPr marL="0" indent="0">
              <a:buNone/>
            </a:pPr>
            <a:r>
              <a:rPr lang="nl-NL" sz="2300" dirty="0">
                <a:solidFill>
                  <a:srgbClr val="FFFF00"/>
                </a:solidFill>
                <a:latin typeface="Arial" panose="020B0604020202020204" pitchFamily="34" charset="0"/>
                <a:cs typeface="Arial" panose="020B0604020202020204" pitchFamily="34" charset="0"/>
              </a:rPr>
              <a:t>“</a:t>
            </a:r>
            <a:r>
              <a:rPr lang="nl-NL" sz="2300" i="1" dirty="0">
                <a:solidFill>
                  <a:srgbClr val="FFFF00"/>
                </a:solidFill>
                <a:latin typeface="Arial" panose="020B0604020202020204" pitchFamily="34" charset="0"/>
                <a:cs typeface="Arial" panose="020B0604020202020204" pitchFamily="34" charset="0"/>
              </a:rPr>
              <a:t>Neem een astronaut van het International Space Station die een ruimtewandeling maakt. De astronaut laat per </a:t>
            </a:r>
            <a:r>
              <a:rPr lang="nl-NL" sz="2300" i="1" dirty="0" smtClean="0">
                <a:solidFill>
                  <a:srgbClr val="FFFF00"/>
                </a:solidFill>
                <a:latin typeface="Arial" panose="020B0604020202020204" pitchFamily="34" charset="0"/>
                <a:cs typeface="Arial" panose="020B0604020202020204" pitchFamily="34" charset="0"/>
              </a:rPr>
              <a:t>ongeluk </a:t>
            </a:r>
            <a:r>
              <a:rPr lang="nl-NL" sz="2300" i="1" dirty="0">
                <a:solidFill>
                  <a:srgbClr val="FFFF00"/>
                </a:solidFill>
                <a:latin typeface="Arial" panose="020B0604020202020204" pitchFamily="34" charset="0"/>
                <a:cs typeface="Arial" panose="020B0604020202020204" pitchFamily="34" charset="0"/>
              </a:rPr>
              <a:t>zijn hamer los. Deze blijft met een snelheid van 28.000 km/h naast hem hangen. Wanneer deze ruimtevaarder een lichtbundel vanaf het ISS verstuurd (bijvoorbeeld haaks op zijn baan om de aarde) beweegt de foton zich niet mee met het ISS in zijn baan om de aarde</a:t>
            </a:r>
            <a:r>
              <a:rPr lang="nl-NL" sz="2300" dirty="0">
                <a:solidFill>
                  <a:srgbClr val="FFFF00"/>
                </a:solidFill>
                <a:latin typeface="Arial" panose="020B0604020202020204" pitchFamily="34" charset="0"/>
                <a:cs typeface="Arial" panose="020B0604020202020204" pitchFamily="34" charset="0"/>
              </a:rPr>
              <a:t>”. </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Waar dit verschil in zit? De hamer heeft een naar verhouding zelfde hoeveelheid kinetische energie als het ISS. Een foton behoud zijn eigenschap onafhankelijk van de bewegingstoestand van het uitzendende lichaam als gevolg van het ongehinderd kunnen bewegen door het Higgsveld. </a:t>
            </a:r>
            <a:r>
              <a:rPr lang="nl-NL" sz="2300" dirty="0" smtClean="0">
                <a:solidFill>
                  <a:schemeClr val="tx1"/>
                </a:solidFill>
                <a:latin typeface="Arial" panose="020B0604020202020204" pitchFamily="34" charset="0"/>
                <a:cs typeface="Arial" panose="020B0604020202020204" pitchFamily="34" charset="0"/>
              </a:rPr>
              <a:t> </a:t>
            </a:r>
            <a:endParaRPr lang="nl-NL" sz="2300" b="1" dirty="0">
              <a:solidFill>
                <a:schemeClr val="tx1"/>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14571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1024128"/>
            <a:ext cx="10917936" cy="5413248"/>
          </a:xfrm>
        </p:spPr>
        <p:txBody>
          <a:bodyPr>
            <a:noAutofit/>
          </a:bodyPr>
          <a:lstStyle/>
          <a:p>
            <a:pPr marL="0" indent="0">
              <a:buNone/>
            </a:pPr>
            <a:r>
              <a:rPr lang="nl-NL" sz="2300" dirty="0">
                <a:latin typeface="Arial" panose="020B0604020202020204" pitchFamily="34" charset="0"/>
                <a:cs typeface="Arial" panose="020B0604020202020204" pitchFamily="34" charset="0"/>
              </a:rPr>
              <a:t>Tijdens het experiment van Michelson en Morley in 1887 wist de natuurwetenschap nog niet van het bestaan van het Higgsveld. Pas </a:t>
            </a:r>
            <a:r>
              <a:rPr lang="nl-NL" sz="2300" dirty="0" smtClean="0">
                <a:latin typeface="Arial" panose="020B0604020202020204" pitchFamily="34" charset="0"/>
                <a:cs typeface="Arial" panose="020B0604020202020204" pitchFamily="34" charset="0"/>
              </a:rPr>
              <a:t>sinds </a:t>
            </a:r>
            <a:r>
              <a:rPr lang="nl-NL" sz="2300" dirty="0">
                <a:latin typeface="Arial" panose="020B0604020202020204" pitchFamily="34" charset="0"/>
                <a:cs typeface="Arial" panose="020B0604020202020204" pitchFamily="34" charset="0"/>
              </a:rPr>
              <a:t>2012 </a:t>
            </a:r>
            <a:r>
              <a:rPr lang="nl-NL" sz="2300" dirty="0" smtClean="0">
                <a:latin typeface="Arial" panose="020B0604020202020204" pitchFamily="34" charset="0"/>
                <a:cs typeface="Arial" panose="020B0604020202020204" pitchFamily="34" charset="0"/>
              </a:rPr>
              <a:t>weten </a:t>
            </a:r>
            <a:r>
              <a:rPr lang="nl-NL" sz="2300" dirty="0">
                <a:latin typeface="Arial" panose="020B0604020202020204" pitchFamily="34" charset="0"/>
                <a:cs typeface="Arial" panose="020B0604020202020204" pitchFamily="34" charset="0"/>
              </a:rPr>
              <a:t>we van het bestaan van dit </a:t>
            </a:r>
            <a:r>
              <a:rPr lang="nl-NL" sz="2300" dirty="0" smtClean="0">
                <a:latin typeface="Arial" panose="020B0604020202020204" pitchFamily="34" charset="0"/>
                <a:cs typeface="Arial" panose="020B0604020202020204" pitchFamily="34" charset="0"/>
              </a:rPr>
              <a:t>energieveld</a:t>
            </a:r>
            <a:r>
              <a:rPr lang="nl-NL" sz="2300" dirty="0">
                <a:latin typeface="Arial" panose="020B0604020202020204" pitchFamily="34" charset="0"/>
                <a:cs typeface="Arial" panose="020B0604020202020204" pitchFamily="34" charset="0"/>
              </a:rPr>
              <a:t>. Hadden Michelson en Morley dat in 1887 geweten dan was hun onderzoeksvraag een heel andere geweest: </a:t>
            </a:r>
            <a:r>
              <a:rPr lang="nl-NL" sz="2300" b="1" dirty="0">
                <a:solidFill>
                  <a:srgbClr val="FFFF00"/>
                </a:solidFill>
                <a:latin typeface="Arial" panose="020B0604020202020204" pitchFamily="34" charset="0"/>
                <a:cs typeface="Arial" panose="020B0604020202020204" pitchFamily="34" charset="0"/>
              </a:rPr>
              <a:t>“</a:t>
            </a:r>
            <a:r>
              <a:rPr lang="nl-NL" sz="2300" b="1" i="1" dirty="0">
                <a:solidFill>
                  <a:srgbClr val="FFFF00"/>
                </a:solidFill>
                <a:latin typeface="Arial" panose="020B0604020202020204" pitchFamily="34" charset="0"/>
                <a:cs typeface="Arial" panose="020B0604020202020204" pitchFamily="34" charset="0"/>
              </a:rPr>
              <a:t>heeft een veranderende bewegingstoestand van deeltjes met massa (het uitzendende lichaam) invloed op de bewegingstoestand van deeltjes zonder massa (fotonen)”</a:t>
            </a:r>
            <a:r>
              <a:rPr lang="nl-NL" sz="2300" b="1" dirty="0">
                <a:solidFill>
                  <a:srgbClr val="FFFF00"/>
                </a:solidFill>
                <a:latin typeface="Arial" panose="020B0604020202020204" pitchFamily="34" charset="0"/>
                <a:cs typeface="Arial" panose="020B0604020202020204" pitchFamily="34" charset="0"/>
              </a:rPr>
              <a:t>? </a:t>
            </a:r>
            <a:r>
              <a:rPr lang="nl-NL" sz="2300" dirty="0">
                <a:latin typeface="Arial" panose="020B0604020202020204" pitchFamily="34" charset="0"/>
                <a:cs typeface="Arial" panose="020B0604020202020204" pitchFamily="34" charset="0"/>
              </a:rPr>
              <a:t>Wat blijkt? De bewegingstoestand van deeltjes zonder massa (fotonen) blijft onveranderd bij het wijzigen van de bewegingstoestand van deeltjes met massa (het uitzendende lichaam).</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Dit verklaart de constante lichtsnelheid zonder de noodzaak van relativistische tijd-ruimte-transformaties (lengtecontractie en relatieve tijd). Het geeft een nieuwe verklaring voor de uitkomst van het Michelson en Morley experiment. </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Lengtecontractie, maar ook de speciale relativiteitstheorie </a:t>
            </a:r>
            <a:r>
              <a:rPr lang="nl-NL" sz="2300" b="1" dirty="0" smtClean="0">
                <a:solidFill>
                  <a:srgbClr val="FFFF00"/>
                </a:solidFill>
                <a:latin typeface="Arial" panose="020B0604020202020204" pitchFamily="34" charset="0"/>
                <a:cs typeface="Arial" panose="020B0604020202020204" pitchFamily="34" charset="0"/>
              </a:rPr>
              <a:t>(rekbare tijd) behoren </a:t>
            </a:r>
            <a:r>
              <a:rPr lang="nl-NL" sz="2300" b="1" dirty="0">
                <a:solidFill>
                  <a:srgbClr val="FFFF00"/>
                </a:solidFill>
                <a:latin typeface="Arial" panose="020B0604020202020204" pitchFamily="34" charset="0"/>
                <a:cs typeface="Arial" panose="020B0604020202020204" pitchFamily="34" charset="0"/>
              </a:rPr>
              <a:t>met het vinden van het Higgsveld dan ook definitief tot het </a:t>
            </a:r>
            <a:r>
              <a:rPr lang="nl-NL" sz="2300" b="1" dirty="0" smtClean="0">
                <a:solidFill>
                  <a:srgbClr val="FFFF00"/>
                </a:solidFill>
                <a:latin typeface="Arial" panose="020B0604020202020204" pitchFamily="34" charset="0"/>
                <a:cs typeface="Arial" panose="020B0604020202020204" pitchFamily="34" charset="0"/>
              </a:rPr>
              <a:t>verleden.</a:t>
            </a:r>
            <a:endParaRPr lang="nl-NL" sz="2300" b="1" dirty="0">
              <a:solidFill>
                <a:srgbClr val="FFFF00"/>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93376" y="256906"/>
            <a:ext cx="1148772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IV: Michelson en Morley experiment 1887</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20187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002536" y="4856338"/>
            <a:ext cx="783640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rgbClr val="FFFF00"/>
                </a:solidFill>
                <a:latin typeface="Arial Black" panose="020B0A04020102020204" pitchFamily="34" charset="0"/>
                <a:cs typeface="Arial" panose="020B0604020202020204" pitchFamily="34" charset="0"/>
              </a:rPr>
              <a:t>Tot slot nog even het volgende.</a:t>
            </a:r>
            <a:endParaRPr lang="nl-NL" sz="3500" dirty="0">
              <a:solidFill>
                <a:srgbClr val="FFFF00"/>
              </a:solidFill>
              <a:latin typeface="Arial Black" panose="020B0A04020102020204" pitchFamily="34" charset="0"/>
              <a:cs typeface="Arial" panose="020B0604020202020204" pitchFamily="34" charset="0"/>
            </a:endParaRPr>
          </a:p>
        </p:txBody>
      </p:sp>
      <p:sp>
        <p:nvSpPr>
          <p:cNvPr id="3" name="Titel 1"/>
          <p:cNvSpPr txBox="1">
            <a:spLocks/>
          </p:cNvSpPr>
          <p:nvPr/>
        </p:nvSpPr>
        <p:spPr>
          <a:xfrm>
            <a:off x="704272" y="256906"/>
            <a:ext cx="11384096"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525255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33272" y="1094105"/>
            <a:ext cx="10233800" cy="3240151"/>
          </a:xfrm>
        </p:spPr>
        <p:txBody>
          <a:bodyPr>
            <a:normAutofit/>
          </a:bodyPr>
          <a:lstStyle/>
          <a:p>
            <a:pPr marL="0" indent="0">
              <a:buNone/>
            </a:pPr>
            <a:r>
              <a:rPr lang="nl-NL" sz="2300" dirty="0" smtClean="0">
                <a:latin typeface="Arial" panose="020B0604020202020204" pitchFamily="34" charset="0"/>
                <a:cs typeface="Arial" panose="020B0604020202020204" pitchFamily="34" charset="0"/>
              </a:rPr>
              <a:t>Natuurkundigen </a:t>
            </a:r>
            <a:r>
              <a:rPr lang="nl-NL" sz="2300" dirty="0">
                <a:latin typeface="Arial" panose="020B0604020202020204" pitchFamily="34" charset="0"/>
                <a:cs typeface="Arial" panose="020B0604020202020204" pitchFamily="34" charset="0"/>
              </a:rPr>
              <a:t>geven aan dat er zoveel bewijzen zijn voor relatieve tijd dat de speciale relativiteitstheorie van Einstein wel moet kloppen.</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Ik kan hier een uitgebreid welles/nietes verhaal van maken, maar feit blijft dat </a:t>
            </a:r>
            <a:r>
              <a:rPr lang="nl-NL" sz="2300" b="1" dirty="0">
                <a:solidFill>
                  <a:srgbClr val="FFFF00"/>
                </a:solidFill>
                <a:latin typeface="Arial" panose="020B0604020202020204" pitchFamily="34" charset="0"/>
                <a:cs typeface="Arial" panose="020B0604020202020204" pitchFamily="34" charset="0"/>
              </a:rPr>
              <a:t>als je lengtecontractie in een experiment opneemt, je automatisch relatieve tijd zult vinden</a:t>
            </a:r>
            <a:r>
              <a:rPr lang="nl-NL" sz="2300" dirty="0">
                <a:latin typeface="Arial" panose="020B0604020202020204" pitchFamily="34" charset="0"/>
                <a:cs typeface="Arial" panose="020B0604020202020204" pitchFamily="34" charset="0"/>
              </a:rPr>
              <a:t>. Bij het bepalen van een relativistische snelheid worden teller en noemer </a:t>
            </a:r>
            <a:r>
              <a:rPr lang="nl-NL" sz="2300" dirty="0" smtClean="0">
                <a:latin typeface="Arial" panose="020B0604020202020204" pitchFamily="34" charset="0"/>
                <a:cs typeface="Arial" panose="020B0604020202020204" pitchFamily="34" charset="0"/>
              </a:rPr>
              <a:t>namelijk met </a:t>
            </a:r>
            <a:r>
              <a:rPr lang="nl-NL" sz="2300" dirty="0">
                <a:latin typeface="Arial" panose="020B0604020202020204" pitchFamily="34" charset="0"/>
                <a:cs typeface="Arial" panose="020B0604020202020204" pitchFamily="34" charset="0"/>
              </a:rPr>
              <a:t>dezelfde </a:t>
            </a:r>
            <a:r>
              <a:rPr lang="nl-NL" sz="2300" dirty="0" smtClean="0">
                <a:latin typeface="Arial" panose="020B0604020202020204" pitchFamily="34" charset="0"/>
                <a:cs typeface="Arial" panose="020B0604020202020204" pitchFamily="34" charset="0"/>
              </a:rPr>
              <a:t>Lorentzfactor vermenigvuldigd   </a:t>
            </a:r>
            <a:r>
              <a:rPr lang="nl-NL" sz="2300" dirty="0">
                <a:latin typeface="Arial" panose="020B0604020202020204" pitchFamily="34" charset="0"/>
                <a:cs typeface="Arial" panose="020B0604020202020204" pitchFamily="34" charset="0"/>
              </a:rPr>
              <a:t>√(1-v²/c²). </a:t>
            </a:r>
          </a:p>
          <a:p>
            <a:pPr marL="0" indent="0">
              <a:buNone/>
            </a:pPr>
            <a:r>
              <a:rPr lang="nl-NL" dirty="0">
                <a:latin typeface="Arial" panose="020B0604020202020204" pitchFamily="34" charset="0"/>
                <a:cs typeface="Arial" panose="020B0604020202020204" pitchFamily="34" charset="0"/>
              </a:rPr>
              <a:t> </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081907"/>
            <a:ext cx="7886700" cy="2583180"/>
          </a:xfrm>
          <a:prstGeom prst="rect">
            <a:avLst/>
          </a:prstGeom>
        </p:spPr>
      </p:pic>
      <p:sp>
        <p:nvSpPr>
          <p:cNvPr id="5" name="Titel 1"/>
          <p:cNvSpPr txBox="1">
            <a:spLocks/>
          </p:cNvSpPr>
          <p:nvPr/>
        </p:nvSpPr>
        <p:spPr>
          <a:xfrm>
            <a:off x="704272" y="256906"/>
            <a:ext cx="1132008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55101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4272" y="1405001"/>
            <a:ext cx="11155680" cy="5041519"/>
          </a:xfrm>
        </p:spPr>
        <p:txBody>
          <a:bodyPr>
            <a:normAutofit/>
          </a:bodyPr>
          <a:lstStyle/>
          <a:p>
            <a:pPr marL="0" indent="0">
              <a:buNone/>
            </a:pPr>
            <a:r>
              <a:rPr lang="nl-NL" sz="2300" dirty="0" smtClean="0">
                <a:latin typeface="Arial" panose="020B0604020202020204" pitchFamily="34" charset="0"/>
                <a:cs typeface="Arial" panose="020B0604020202020204" pitchFamily="34" charset="0"/>
              </a:rPr>
              <a:t>Het </a:t>
            </a:r>
            <a:r>
              <a:rPr lang="nl-NL" sz="2300" dirty="0">
                <a:latin typeface="Arial" panose="020B0604020202020204" pitchFamily="34" charset="0"/>
                <a:cs typeface="Arial" panose="020B0604020202020204" pitchFamily="34" charset="0"/>
              </a:rPr>
              <a:t>is bewezen dat de </a:t>
            </a:r>
            <a:r>
              <a:rPr lang="nl-NL" sz="2300" dirty="0" smtClean="0">
                <a:latin typeface="Arial" panose="020B0604020202020204" pitchFamily="34" charset="0"/>
                <a:cs typeface="Arial" panose="020B0604020202020204" pitchFamily="34" charset="0"/>
              </a:rPr>
              <a:t>atoomtijd </a:t>
            </a:r>
            <a:r>
              <a:rPr lang="nl-NL" sz="2300" dirty="0" smtClean="0">
                <a:solidFill>
                  <a:srgbClr val="92D050"/>
                </a:solidFill>
                <a:latin typeface="Arial" panose="020B0604020202020204" pitchFamily="34" charset="0"/>
                <a:cs typeface="Arial" panose="020B0604020202020204" pitchFamily="34" charset="0"/>
              </a:rPr>
              <a:t>(gemeten met een atoomklok)</a:t>
            </a:r>
            <a:r>
              <a:rPr lang="nl-NL" sz="2300" dirty="0" smtClean="0">
                <a:latin typeface="Arial" panose="020B0604020202020204" pitchFamily="34" charset="0"/>
                <a:cs typeface="Arial" panose="020B0604020202020204" pitchFamily="34" charset="0"/>
              </a:rPr>
              <a:t> van </a:t>
            </a:r>
            <a:r>
              <a:rPr lang="nl-NL" sz="2300" dirty="0">
                <a:latin typeface="Arial" panose="020B0604020202020204" pitchFamily="34" charset="0"/>
                <a:cs typeface="Arial" panose="020B0604020202020204" pitchFamily="34" charset="0"/>
              </a:rPr>
              <a:t>de ene waarnemer anders kan verlopen dan de </a:t>
            </a:r>
            <a:r>
              <a:rPr lang="nl-NL" sz="2300" dirty="0" smtClean="0">
                <a:latin typeface="Arial" panose="020B0604020202020204" pitchFamily="34" charset="0"/>
                <a:cs typeface="Arial" panose="020B0604020202020204" pitchFamily="34" charset="0"/>
              </a:rPr>
              <a:t>atoomtijd </a:t>
            </a:r>
            <a:r>
              <a:rPr lang="nl-NL" sz="2300" dirty="0">
                <a:latin typeface="Arial" panose="020B0604020202020204" pitchFamily="34" charset="0"/>
                <a:cs typeface="Arial" panose="020B0604020202020204" pitchFamily="34" charset="0"/>
              </a:rPr>
              <a:t>van een andere waarnemer. Boven op een berg verloopt de atoomtijd sneller dan de atoomtijd onder aan de berg. Hoe dit kan? </a:t>
            </a: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dirty="0">
                <a:latin typeface="Arial" panose="020B0604020202020204" pitchFamily="34" charset="0"/>
                <a:cs typeface="Arial" panose="020B0604020202020204" pitchFamily="34" charset="0"/>
              </a:rPr>
              <a:t>Dit verschil in atoomtijd ontstaat als gevolg van een gekromd energieveld rondom </a:t>
            </a:r>
            <a:r>
              <a:rPr lang="nl-NL" sz="2300" dirty="0" smtClean="0">
                <a:latin typeface="Arial" panose="020B0604020202020204" pitchFamily="34" charset="0"/>
                <a:cs typeface="Arial" panose="020B0604020202020204" pitchFamily="34" charset="0"/>
              </a:rPr>
              <a:t>massa (gravitatieveld). Onder aan de berg is de sterkte van dit gravitatieveld sterker. De </a:t>
            </a:r>
            <a:r>
              <a:rPr lang="nl-NL" sz="2300" dirty="0">
                <a:latin typeface="Arial" panose="020B0604020202020204" pitchFamily="34" charset="0"/>
                <a:cs typeface="Arial" panose="020B0604020202020204" pitchFamily="34" charset="0"/>
              </a:rPr>
              <a:t>snelheid van het bewegen van atomen (bijvoorbeeld cesiumatomen) wordt beïnvloed door de veldsterkte van dit gekromd energieveld rondom massa. Des te sterker dit zwaartekrachtveld, des te langzamer </a:t>
            </a:r>
            <a:r>
              <a:rPr lang="nl-NL" sz="2300" dirty="0" smtClean="0">
                <a:latin typeface="Arial" panose="020B0604020202020204" pitchFamily="34" charset="0"/>
                <a:cs typeface="Arial" panose="020B0604020202020204" pitchFamily="34" charset="0"/>
              </a:rPr>
              <a:t>gaan de trillingen van de cesiumatomen in de atoomklok.</a:t>
            </a:r>
            <a:endParaRPr lang="nl-NL" sz="2300" dirty="0">
              <a:latin typeface="Arial" panose="020B0604020202020204" pitchFamily="34" charset="0"/>
              <a:cs typeface="Arial" panose="020B0604020202020204" pitchFamily="34" charset="0"/>
            </a:endParaRPr>
          </a:p>
          <a:p>
            <a:pPr marL="0" indent="0">
              <a:buNone/>
            </a:pPr>
            <a:endParaRPr lang="nl-NL" sz="800" dirty="0">
              <a:latin typeface="Arial" panose="020B0604020202020204" pitchFamily="34" charset="0"/>
              <a:cs typeface="Arial" panose="020B0604020202020204" pitchFamily="34" charset="0"/>
            </a:endParaRPr>
          </a:p>
          <a:p>
            <a:pPr marL="0" indent="0">
              <a:buNone/>
            </a:pPr>
            <a:r>
              <a:rPr lang="nl-NL" sz="2300" b="1" dirty="0">
                <a:solidFill>
                  <a:srgbClr val="FFFF00"/>
                </a:solidFill>
                <a:latin typeface="Arial" panose="020B0604020202020204" pitchFamily="34" charset="0"/>
                <a:cs typeface="Arial" panose="020B0604020202020204" pitchFamily="34" charset="0"/>
              </a:rPr>
              <a:t>Let wel: dit heeft dus </a:t>
            </a:r>
            <a:r>
              <a:rPr lang="nl-NL" sz="2300" b="1" u="sng" dirty="0">
                <a:solidFill>
                  <a:srgbClr val="FFFF00"/>
                </a:solidFill>
                <a:latin typeface="Arial" panose="020B0604020202020204" pitchFamily="34" charset="0"/>
                <a:cs typeface="Arial" panose="020B0604020202020204" pitchFamily="34" charset="0"/>
              </a:rPr>
              <a:t>niets</a:t>
            </a:r>
            <a:r>
              <a:rPr lang="nl-NL" sz="2300" b="1" dirty="0">
                <a:solidFill>
                  <a:srgbClr val="FFFF00"/>
                </a:solidFill>
                <a:latin typeface="Arial" panose="020B0604020202020204" pitchFamily="34" charset="0"/>
                <a:cs typeface="Arial" panose="020B0604020202020204" pitchFamily="34" charset="0"/>
              </a:rPr>
              <a:t> te maken met relatieve tijd, maar uitsluitend met de uitwerking van een zich wijzigende veldspanning </a:t>
            </a:r>
            <a:r>
              <a:rPr lang="nl-NL" sz="2300" b="1" dirty="0" smtClean="0">
                <a:solidFill>
                  <a:srgbClr val="FFFF00"/>
                </a:solidFill>
                <a:latin typeface="Arial" panose="020B0604020202020204" pitchFamily="34" charset="0"/>
                <a:cs typeface="Arial" panose="020B0604020202020204" pitchFamily="34" charset="0"/>
              </a:rPr>
              <a:t>van het gravitatieveld rondom massa </a:t>
            </a:r>
            <a:r>
              <a:rPr lang="nl-NL" sz="2300" b="1" dirty="0">
                <a:solidFill>
                  <a:srgbClr val="FFFF00"/>
                </a:solidFill>
                <a:latin typeface="Arial" panose="020B0604020202020204" pitchFamily="34" charset="0"/>
                <a:cs typeface="Arial" panose="020B0604020202020204" pitchFamily="34" charset="0"/>
              </a:rPr>
              <a:t>op het trillingspatroon van </a:t>
            </a:r>
            <a:r>
              <a:rPr lang="nl-NL" sz="2300" b="1" dirty="0" smtClean="0">
                <a:solidFill>
                  <a:srgbClr val="FFFF00"/>
                </a:solidFill>
                <a:latin typeface="Arial" panose="020B0604020202020204" pitchFamily="34" charset="0"/>
                <a:cs typeface="Arial" panose="020B0604020202020204" pitchFamily="34" charset="0"/>
              </a:rPr>
              <a:t>cesiumatomen in een atoomklok.</a:t>
            </a:r>
            <a:r>
              <a:rPr lang="nl-NL" sz="2300" b="1" dirty="0" smtClean="0">
                <a:latin typeface="Arial" panose="020B0604020202020204" pitchFamily="34" charset="0"/>
                <a:cs typeface="Arial" panose="020B0604020202020204" pitchFamily="34" charset="0"/>
              </a:rPr>
              <a:t> </a:t>
            </a:r>
            <a:endParaRPr lang="nl-NL" sz="2300" dirty="0">
              <a:latin typeface="Arial" panose="020B0604020202020204" pitchFamily="34" charset="0"/>
              <a:cs typeface="Arial" panose="020B0604020202020204" pitchFamily="34" charset="0"/>
            </a:endParaRPr>
          </a:p>
        </p:txBody>
      </p:sp>
      <p:sp>
        <p:nvSpPr>
          <p:cNvPr id="5" name="Titel 1"/>
          <p:cNvSpPr txBox="1">
            <a:spLocks/>
          </p:cNvSpPr>
          <p:nvPr/>
        </p:nvSpPr>
        <p:spPr>
          <a:xfrm>
            <a:off x="704272" y="256906"/>
            <a:ext cx="1132008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765136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704272" y="256906"/>
            <a:ext cx="1132008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
        <p:nvSpPr>
          <p:cNvPr id="2" name="Rechthoek 1"/>
          <p:cNvSpPr/>
          <p:nvPr/>
        </p:nvSpPr>
        <p:spPr>
          <a:xfrm>
            <a:off x="585216" y="1575589"/>
            <a:ext cx="11439144" cy="4726935"/>
          </a:xfrm>
          <a:prstGeom prst="rect">
            <a:avLst/>
          </a:prstGeom>
        </p:spPr>
        <p:txBody>
          <a:bodyPr wrap="square">
            <a:spAutoFit/>
          </a:bodyPr>
          <a:lstStyle/>
          <a:p>
            <a:pPr>
              <a:lnSpc>
                <a:spcPct val="107000"/>
              </a:lnSpc>
              <a:spcAft>
                <a:spcPts val="800"/>
              </a:spcAft>
            </a:pPr>
            <a:r>
              <a:rPr lang="nl-NL" sz="4100" dirty="0">
                <a:latin typeface="Arial" panose="020B0604020202020204" pitchFamily="34" charset="0"/>
                <a:ea typeface="Calibri" panose="020F0502020204030204" pitchFamily="34" charset="0"/>
                <a:cs typeface="Arial" panose="020B0604020202020204" pitchFamily="34" charset="0"/>
              </a:rPr>
              <a:t>De </a:t>
            </a:r>
            <a:r>
              <a:rPr lang="nl-NL" sz="4100" b="1" dirty="0">
                <a:solidFill>
                  <a:srgbClr val="FFFF00"/>
                </a:solidFill>
                <a:latin typeface="Arial" panose="020B0604020202020204" pitchFamily="34" charset="0"/>
                <a:ea typeface="Calibri" panose="020F0502020204030204" pitchFamily="34" charset="0"/>
                <a:cs typeface="Arial" panose="020B0604020202020204" pitchFamily="34" charset="0"/>
              </a:rPr>
              <a:t>Higgsveld equivalentietheorie </a:t>
            </a:r>
            <a:r>
              <a:rPr lang="nl-NL" sz="4100" dirty="0">
                <a:latin typeface="Arial" panose="020B0604020202020204" pitchFamily="34" charset="0"/>
                <a:ea typeface="Calibri" panose="020F0502020204030204" pitchFamily="34" charset="0"/>
                <a:cs typeface="Arial" panose="020B0604020202020204" pitchFamily="34" charset="0"/>
              </a:rPr>
              <a:t>is </a:t>
            </a:r>
            <a:r>
              <a:rPr lang="nl-NL" sz="4100" b="1" dirty="0" smtClean="0">
                <a:solidFill>
                  <a:schemeClr val="bg1"/>
                </a:solidFill>
                <a:latin typeface="Arial" panose="020B0604020202020204" pitchFamily="34" charset="0"/>
                <a:ea typeface="Calibri" panose="020F0502020204030204" pitchFamily="34" charset="0"/>
                <a:cs typeface="Arial" panose="020B0604020202020204" pitchFamily="34" charset="0"/>
              </a:rPr>
              <a:t>géén</a:t>
            </a:r>
            <a:r>
              <a:rPr lang="nl-NL" sz="4100" dirty="0" smtClean="0">
                <a:latin typeface="Arial" panose="020B0604020202020204" pitchFamily="34" charset="0"/>
                <a:ea typeface="Calibri" panose="020F0502020204030204" pitchFamily="34" charset="0"/>
                <a:cs typeface="Arial" panose="020B0604020202020204" pitchFamily="34" charset="0"/>
              </a:rPr>
              <a:t> Theorie </a:t>
            </a:r>
            <a:r>
              <a:rPr lang="nl-NL" sz="4100" dirty="0">
                <a:latin typeface="Arial" panose="020B0604020202020204" pitchFamily="34" charset="0"/>
                <a:ea typeface="Calibri" panose="020F0502020204030204" pitchFamily="34" charset="0"/>
                <a:cs typeface="Arial" panose="020B0604020202020204" pitchFamily="34" charset="0"/>
              </a:rPr>
              <a:t>van </a:t>
            </a:r>
            <a:r>
              <a:rPr lang="nl-NL" sz="4100" dirty="0" smtClean="0">
                <a:latin typeface="Arial" panose="020B0604020202020204" pitchFamily="34" charset="0"/>
                <a:ea typeface="Calibri" panose="020F0502020204030204" pitchFamily="34" charset="0"/>
                <a:cs typeface="Arial" panose="020B0604020202020204" pitchFamily="34" charset="0"/>
              </a:rPr>
              <a:t>alles.</a:t>
            </a:r>
          </a:p>
          <a:p>
            <a:pPr>
              <a:lnSpc>
                <a:spcPct val="107000"/>
              </a:lnSpc>
              <a:spcAft>
                <a:spcPts val="800"/>
              </a:spcAft>
            </a:pPr>
            <a:endParaRPr lang="nl-NL" sz="23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l-NL" sz="41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Wél </a:t>
            </a:r>
            <a:r>
              <a:rPr lang="nl-NL" sz="4100" dirty="0" smtClean="0">
                <a:latin typeface="Arial" panose="020B0604020202020204" pitchFamily="34" charset="0"/>
                <a:ea typeface="Calibri" panose="020F0502020204030204" pitchFamily="34" charset="0"/>
                <a:cs typeface="Arial" panose="020B0604020202020204" pitchFamily="34" charset="0"/>
              </a:rPr>
              <a:t>wil ik de natuurwetenschap uitnodigen open te staan voor nieuwe ideeën die zijn opgenomen in de </a:t>
            </a:r>
            <a:r>
              <a:rPr lang="nl-NL" sz="4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Higgsveld equivalentietheorie</a:t>
            </a:r>
            <a:r>
              <a:rPr lang="nl-NL" sz="4100" dirty="0" smtClean="0">
                <a:latin typeface="Arial" panose="020B0604020202020204" pitchFamily="34" charset="0"/>
                <a:ea typeface="Calibri" panose="020F0502020204030204" pitchFamily="34" charset="0"/>
                <a:cs typeface="Arial" panose="020B0604020202020204" pitchFamily="34" charset="0"/>
              </a:rPr>
              <a:t> en daar een verdere verdieping aan te geven. </a:t>
            </a:r>
          </a:p>
        </p:txBody>
      </p:sp>
    </p:spTree>
    <p:extLst>
      <p:ext uri="{BB962C8B-B14F-4D97-AF65-F5344CB8AC3E}">
        <p14:creationId xmlns:p14="http://schemas.microsoft.com/office/powerpoint/2010/main" val="1928621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txBox="1">
            <a:spLocks noGrp="1"/>
          </p:cNvSpPr>
          <p:nvPr>
            <p:ph idx="1"/>
          </p:nvPr>
        </p:nvSpPr>
        <p:spPr>
          <a:xfrm>
            <a:off x="950976" y="4807430"/>
            <a:ext cx="9413888" cy="1200329"/>
          </a:xfrm>
          <a:prstGeom prst="rect">
            <a:avLst/>
          </a:prstGeom>
          <a:noFill/>
        </p:spPr>
        <p:txBody>
          <a:bodyPr wrap="square" rtlCol="0">
            <a:spAutoFit/>
          </a:bodyPr>
          <a:lstStyle/>
          <a:p>
            <a:pPr marL="0" indent="0">
              <a:buNone/>
            </a:pPr>
            <a:r>
              <a:rPr lang="nl-NL" sz="8000" u="sng" dirty="0">
                <a:solidFill>
                  <a:srgbClr val="FFFF00"/>
                </a:solidFill>
                <a:latin typeface="Arial" panose="020B0604020202020204" pitchFamily="34" charset="0"/>
                <a:cs typeface="Arial" panose="020B0604020202020204" pitchFamily="34" charset="0"/>
              </a:rPr>
              <a:t>www.higgsveld.com</a:t>
            </a:r>
          </a:p>
        </p:txBody>
      </p:sp>
      <p:sp>
        <p:nvSpPr>
          <p:cNvPr id="5" name="Titel 1"/>
          <p:cNvSpPr txBox="1">
            <a:spLocks/>
          </p:cNvSpPr>
          <p:nvPr/>
        </p:nvSpPr>
        <p:spPr>
          <a:xfrm>
            <a:off x="950976" y="4030525"/>
            <a:ext cx="9171432" cy="776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2800" b="1" dirty="0">
                <a:latin typeface="Arial" panose="020B0604020202020204" pitchFamily="34" charset="0"/>
                <a:cs typeface="Arial" panose="020B0604020202020204" pitchFamily="34" charset="0"/>
              </a:rPr>
              <a:t>En wilt u alles nog eens rustig nalezen?</a:t>
            </a:r>
            <a:endParaRPr lang="nl-NL" sz="2800" dirty="0">
              <a:latin typeface="Arial" panose="020B0604020202020204" pitchFamily="34" charset="0"/>
              <a:cs typeface="Arial" panose="020B0604020202020204" pitchFamily="34" charset="0"/>
            </a:endParaRPr>
          </a:p>
        </p:txBody>
      </p:sp>
      <p:sp>
        <p:nvSpPr>
          <p:cNvPr id="4" name="Titel 1"/>
          <p:cNvSpPr txBox="1">
            <a:spLocks/>
          </p:cNvSpPr>
          <p:nvPr/>
        </p:nvSpPr>
        <p:spPr>
          <a:xfrm>
            <a:off x="704272" y="256906"/>
            <a:ext cx="11320088"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Black" panose="020B0A04020102020204" pitchFamily="34" charset="0"/>
                <a:cs typeface="Arial" panose="020B0604020202020204" pitchFamily="34" charset="0"/>
              </a:rPr>
              <a:t>Higgsveld equivalentietheorie (HET)</a:t>
            </a:r>
            <a:endParaRPr lang="nl-NL" sz="4400" dirty="0">
              <a:solidFill>
                <a:srgbClr val="FFFF00"/>
              </a:solidFill>
              <a:latin typeface="Arial Black" panose="020B0A04020102020204" pitchFamily="34" charset="0"/>
              <a:cs typeface="Arial" panose="020B0604020202020204" pitchFamily="34" charset="0"/>
            </a:endParaRPr>
          </a:p>
        </p:txBody>
      </p:sp>
      <p:sp>
        <p:nvSpPr>
          <p:cNvPr id="7" name="Titel 1"/>
          <p:cNvSpPr txBox="1">
            <a:spLocks/>
          </p:cNvSpPr>
          <p:nvPr/>
        </p:nvSpPr>
        <p:spPr>
          <a:xfrm>
            <a:off x="950976" y="2335837"/>
            <a:ext cx="9171432" cy="776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4400" b="1" dirty="0" smtClean="0">
                <a:solidFill>
                  <a:srgbClr val="FFFF00"/>
                </a:solidFill>
                <a:latin typeface="Arial" panose="020B0604020202020204" pitchFamily="34" charset="0"/>
                <a:cs typeface="Arial" panose="020B0604020202020204" pitchFamily="34" charset="0"/>
              </a:rPr>
              <a:t>Ik dank u voor uw aandacht. </a:t>
            </a:r>
            <a:endParaRPr lang="nl-NL"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777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1352" y="4263637"/>
            <a:ext cx="10646664" cy="2301755"/>
          </a:xfrm>
        </p:spPr>
        <p:txBody>
          <a:bodyPr>
            <a:noAutofit/>
          </a:bodyPr>
          <a:lstStyle/>
          <a:p>
            <a:pPr marL="0" indent="0">
              <a:buNone/>
            </a:pPr>
            <a:r>
              <a:rPr lang="nl-NL" sz="2300" dirty="0" smtClean="0">
                <a:solidFill>
                  <a:schemeClr val="tx1"/>
                </a:solidFill>
                <a:latin typeface="Arial" panose="020B0604020202020204" pitchFamily="34" charset="0"/>
                <a:cs typeface="Arial" panose="020B0604020202020204" pitchFamily="34" charset="0"/>
              </a:rPr>
              <a:t>Elektromagnetische straling (</a:t>
            </a:r>
            <a:r>
              <a:rPr lang="nl-NL" sz="2300" b="1" dirty="0" smtClean="0">
                <a:solidFill>
                  <a:srgbClr val="FFFF00"/>
                </a:solidFill>
                <a:latin typeface="Arial" panose="020B0604020202020204" pitchFamily="34" charset="0"/>
                <a:cs typeface="Arial" panose="020B0604020202020204" pitchFamily="34" charset="0"/>
              </a:rPr>
              <a:t>voor een deel </a:t>
            </a:r>
            <a:r>
              <a:rPr lang="nl-NL" sz="2300" dirty="0" smtClean="0">
                <a:solidFill>
                  <a:srgbClr val="FFFF00"/>
                </a:solidFill>
                <a:latin typeface="Arial" panose="020B0604020202020204" pitchFamily="34" charset="0"/>
                <a:cs typeface="Arial" panose="020B0604020202020204" pitchFamily="34" charset="0"/>
              </a:rPr>
              <a:t>zichtbaar licht</a:t>
            </a:r>
            <a:r>
              <a:rPr lang="nl-NL" sz="2300" dirty="0" smtClean="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heeft een vaste </a:t>
            </a:r>
            <a:r>
              <a:rPr lang="nl-NL" sz="2300" dirty="0" smtClean="0">
                <a:solidFill>
                  <a:schemeClr val="tx1"/>
                </a:solidFill>
                <a:latin typeface="Arial" panose="020B0604020202020204" pitchFamily="34" charset="0"/>
                <a:cs typeface="Arial" panose="020B0604020202020204" pitchFamily="34" charset="0"/>
              </a:rPr>
              <a:t>snelheid van bijna 300.000 kilometer per seconde, </a:t>
            </a:r>
            <a:r>
              <a:rPr lang="nl-NL" sz="2300" dirty="0">
                <a:solidFill>
                  <a:schemeClr val="tx1"/>
                </a:solidFill>
                <a:latin typeface="Arial" panose="020B0604020202020204" pitchFamily="34" charset="0"/>
                <a:cs typeface="Arial" panose="020B0604020202020204" pitchFamily="34" charset="0"/>
              </a:rPr>
              <a:t>maar kan een variabele frequentie bezitten. Elektromagnetische straling varieert van (laag frequente) radiogolven, via </a:t>
            </a:r>
            <a:r>
              <a:rPr lang="nl-NL" sz="2300" dirty="0" smtClean="0">
                <a:solidFill>
                  <a:schemeClr val="tx1"/>
                </a:solidFill>
                <a:latin typeface="Arial" panose="020B0604020202020204" pitchFamily="34" charset="0"/>
                <a:cs typeface="Arial" panose="020B0604020202020204" pitchFamily="34" charset="0"/>
              </a:rPr>
              <a:t>microgolven, infrarood</a:t>
            </a:r>
            <a:r>
              <a:rPr lang="nl-NL" sz="2300" dirty="0">
                <a:solidFill>
                  <a:schemeClr val="tx1"/>
                </a:solidFill>
                <a:latin typeface="Arial" panose="020B0604020202020204" pitchFamily="34" charset="0"/>
                <a:cs typeface="Arial" panose="020B0604020202020204" pitchFamily="34" charset="0"/>
              </a:rPr>
              <a:t>, zichtbaar licht</a:t>
            </a:r>
            <a:r>
              <a:rPr lang="nl-NL" sz="2300" dirty="0">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ultraviolette straling tot (hoog frequente) röntgen- en gammastraling. </a:t>
            </a:r>
            <a:r>
              <a:rPr lang="nl-NL" sz="2300" dirty="0" smtClean="0">
                <a:solidFill>
                  <a:srgbClr val="92D050"/>
                </a:solidFill>
                <a:latin typeface="Arial" panose="020B0604020202020204" pitchFamily="34" charset="0"/>
                <a:cs typeface="Arial" panose="020B0604020202020204" pitchFamily="34" charset="0"/>
              </a:rPr>
              <a:t>Voor de liefhebber: het </a:t>
            </a:r>
            <a:r>
              <a:rPr lang="nl-NL" sz="2300" dirty="0">
                <a:solidFill>
                  <a:srgbClr val="92D050"/>
                </a:solidFill>
                <a:latin typeface="Arial" panose="020B0604020202020204" pitchFamily="34" charset="0"/>
                <a:cs typeface="Arial" panose="020B0604020202020204" pitchFamily="34" charset="0"/>
              </a:rPr>
              <a:t>voor de mens zichtbaar licht heeft een golflengte tussen ongeveer 380 en 780 nanometer (nm</a:t>
            </a:r>
            <a:r>
              <a:rPr lang="nl-NL" sz="2300" dirty="0" smtClean="0">
                <a:solidFill>
                  <a:srgbClr val="92D050"/>
                </a:solidFill>
                <a:latin typeface="Arial" panose="020B0604020202020204" pitchFamily="34" charset="0"/>
                <a:cs typeface="Arial" panose="020B0604020202020204" pitchFamily="34" charset="0"/>
              </a:rPr>
              <a:t>). Rood </a:t>
            </a:r>
            <a:r>
              <a:rPr lang="nl-NL" sz="2300" dirty="0">
                <a:solidFill>
                  <a:srgbClr val="92D050"/>
                </a:solidFill>
                <a:latin typeface="Arial" panose="020B0604020202020204" pitchFamily="34" charset="0"/>
                <a:cs typeface="Arial" panose="020B0604020202020204" pitchFamily="34" charset="0"/>
              </a:rPr>
              <a:t>licht heeft een langere </a:t>
            </a:r>
            <a:r>
              <a:rPr lang="nl-NL" sz="2300" dirty="0" smtClean="0">
                <a:solidFill>
                  <a:srgbClr val="92D050"/>
                </a:solidFill>
                <a:latin typeface="Arial" panose="020B0604020202020204" pitchFamily="34" charset="0"/>
                <a:cs typeface="Arial" panose="020B0604020202020204" pitchFamily="34" charset="0"/>
              </a:rPr>
              <a:t>golflengte dan blauw licht. </a:t>
            </a:r>
            <a:endParaRPr lang="nl-NL" sz="2300" dirty="0">
              <a:solidFill>
                <a:srgbClr val="92D050"/>
              </a:solidFill>
              <a:latin typeface="Arial" panose="020B0604020202020204" pitchFamily="34" charset="0"/>
              <a:cs typeface="Arial" panose="020B0604020202020204" pitchFamily="34" charset="0"/>
            </a:endParaRPr>
          </a:p>
          <a:p>
            <a:pPr marL="0" indent="0">
              <a:buNone/>
            </a:pPr>
            <a:endParaRPr lang="nl-NL" sz="2300" b="1" dirty="0">
              <a:solidFill>
                <a:schemeClr val="tx1"/>
              </a:solidFill>
              <a:latin typeface="Arial" panose="020B0604020202020204" pitchFamily="34" charset="0"/>
              <a:cs typeface="Arial" panose="020B0604020202020204" pitchFamily="34" charset="0"/>
            </a:endParaRPr>
          </a:p>
        </p:txBody>
      </p:sp>
      <p:pic>
        <p:nvPicPr>
          <p:cNvPr id="5" name="Afbeelding 4"/>
          <p:cNvPicPr/>
          <p:nvPr/>
        </p:nvPicPr>
        <p:blipFill>
          <a:blip r:embed="rId2">
            <a:extLst>
              <a:ext uri="{28A0092B-C50C-407E-A947-70E740481C1C}">
                <a14:useLocalDpi xmlns:a14="http://schemas.microsoft.com/office/drawing/2010/main" val="0"/>
              </a:ext>
            </a:extLst>
          </a:blip>
          <a:stretch>
            <a:fillRect/>
          </a:stretch>
        </p:blipFill>
        <p:spPr>
          <a:xfrm>
            <a:off x="911352" y="1150534"/>
            <a:ext cx="9247632" cy="2753954"/>
          </a:xfrm>
          <a:prstGeom prst="rect">
            <a:avLst/>
          </a:prstGeom>
        </p:spPr>
      </p:pic>
      <p:sp>
        <p:nvSpPr>
          <p:cNvPr id="7"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1100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5160" y="4705515"/>
            <a:ext cx="10916320" cy="1503261"/>
          </a:xfrm>
        </p:spPr>
        <p:txBody>
          <a:bodyPr>
            <a:noAutofit/>
          </a:bodyPr>
          <a:lstStyle/>
          <a:p>
            <a:pPr marL="0" indent="0">
              <a:buNone/>
            </a:pPr>
            <a:r>
              <a:rPr lang="nl-NL" sz="2300" dirty="0">
                <a:latin typeface="Arial" panose="020B0604020202020204" pitchFamily="34" charset="0"/>
                <a:cs typeface="Arial" panose="020B0604020202020204" pitchFamily="34" charset="0"/>
              </a:rPr>
              <a:t>In </a:t>
            </a:r>
            <a:r>
              <a:rPr lang="nl-NL" sz="2300" b="1" dirty="0">
                <a:solidFill>
                  <a:srgbClr val="FFFF00"/>
                </a:solidFill>
                <a:latin typeface="Arial" panose="020B0604020202020204" pitchFamily="34" charset="0"/>
                <a:cs typeface="Arial" panose="020B0604020202020204" pitchFamily="34" charset="0"/>
              </a:rPr>
              <a:t>1865</a:t>
            </a:r>
            <a:r>
              <a:rPr lang="nl-NL" sz="2300" dirty="0">
                <a:latin typeface="Arial" panose="020B0604020202020204" pitchFamily="34" charset="0"/>
                <a:cs typeface="Arial" panose="020B0604020202020204" pitchFamily="34" charset="0"/>
              </a:rPr>
              <a:t> bedacht </a:t>
            </a:r>
            <a:r>
              <a:rPr lang="nl-NL" sz="2300" b="1" dirty="0">
                <a:solidFill>
                  <a:srgbClr val="FFFF00"/>
                </a:solidFill>
                <a:latin typeface="Arial" panose="020B0604020202020204" pitchFamily="34" charset="0"/>
                <a:cs typeface="Arial" panose="020B0604020202020204" pitchFamily="34" charset="0"/>
              </a:rPr>
              <a:t>Maxwell</a:t>
            </a:r>
            <a:r>
              <a:rPr lang="nl-NL" sz="2300" dirty="0">
                <a:latin typeface="Arial" panose="020B0604020202020204" pitchFamily="34" charset="0"/>
                <a:cs typeface="Arial" panose="020B0604020202020204" pitchFamily="34" charset="0"/>
              </a:rPr>
              <a:t> zijn theorie over elektromagnetisme. </a:t>
            </a:r>
            <a:r>
              <a:rPr lang="nl-NL" sz="2300" dirty="0" smtClean="0">
                <a:latin typeface="Arial" panose="020B0604020202020204" pitchFamily="34" charset="0"/>
                <a:cs typeface="Arial" panose="020B0604020202020204" pitchFamily="34" charset="0"/>
              </a:rPr>
              <a:t> Elektromagnetische straling wordt geproduceerd </a:t>
            </a:r>
            <a:r>
              <a:rPr lang="nl-NL" sz="2300" dirty="0">
                <a:latin typeface="Arial" panose="020B0604020202020204" pitchFamily="34" charset="0"/>
                <a:cs typeface="Arial" panose="020B0604020202020204" pitchFamily="34" charset="0"/>
              </a:rPr>
              <a:t>door </a:t>
            </a:r>
            <a:r>
              <a:rPr lang="nl-NL" sz="2300" dirty="0" smtClean="0">
                <a:latin typeface="Arial" panose="020B0604020202020204" pitchFamily="34" charset="0"/>
                <a:cs typeface="Arial" panose="020B0604020202020204" pitchFamily="34" charset="0"/>
              </a:rPr>
              <a:t>oscillerende (wisselende) </a:t>
            </a:r>
            <a:r>
              <a:rPr lang="nl-NL" sz="2300" dirty="0">
                <a:latin typeface="Arial" panose="020B0604020202020204" pitchFamily="34" charset="0"/>
                <a:cs typeface="Arial" panose="020B0604020202020204" pitchFamily="34" charset="0"/>
              </a:rPr>
              <a:t>elektrische en magnetische velden die zich als golven door de ruimte voortplanten. </a:t>
            </a:r>
            <a:endParaRPr lang="nl-NL" sz="2300" b="1" dirty="0">
              <a:solidFill>
                <a:schemeClr val="tx1"/>
              </a:solidFill>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160" y="1303448"/>
            <a:ext cx="5000418" cy="3094815"/>
          </a:xfrm>
          <a:prstGeom prst="rect">
            <a:avLst/>
          </a:prstGeom>
        </p:spPr>
      </p:pic>
      <p:sp>
        <p:nvSpPr>
          <p:cNvPr id="5"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87369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9808" y="1086136"/>
            <a:ext cx="11210544" cy="3696176"/>
          </a:xfrm>
        </p:spPr>
        <p:txBody>
          <a:bodyPr>
            <a:noAutofit/>
          </a:bodyPr>
          <a:lstStyle/>
          <a:p>
            <a:pPr marL="0" indent="0">
              <a:buNone/>
            </a:pPr>
            <a:r>
              <a:rPr lang="nl-NL" sz="2300" dirty="0" smtClean="0">
                <a:latin typeface="Arial" panose="020B0604020202020204" pitchFamily="34" charset="0"/>
                <a:cs typeface="Arial" panose="020B0604020202020204" pitchFamily="34" charset="0"/>
              </a:rPr>
              <a:t>De snelheid </a:t>
            </a:r>
            <a:r>
              <a:rPr lang="nl-NL" sz="2300" dirty="0">
                <a:latin typeface="Arial" panose="020B0604020202020204" pitchFamily="34" charset="0"/>
                <a:cs typeface="Arial" panose="020B0604020202020204" pitchFamily="34" charset="0"/>
              </a:rPr>
              <a:t>van elektromagnetische straling in vacuüm </a:t>
            </a:r>
            <a:r>
              <a:rPr lang="nl-NL" sz="2300" dirty="0" smtClean="0">
                <a:latin typeface="Arial" panose="020B0604020202020204" pitchFamily="34" charset="0"/>
                <a:cs typeface="Arial" panose="020B0604020202020204" pitchFamily="34" charset="0"/>
              </a:rPr>
              <a:t>(dus ook het licht) aangeduid als ‘</a:t>
            </a:r>
            <a:r>
              <a:rPr lang="nl-NL" sz="2300" b="1" dirty="0" smtClean="0">
                <a:solidFill>
                  <a:srgbClr val="92D050"/>
                </a:solidFill>
                <a:latin typeface="Arial" panose="020B0604020202020204" pitchFamily="34" charset="0"/>
                <a:cs typeface="Arial" panose="020B0604020202020204" pitchFamily="34" charset="0"/>
              </a:rPr>
              <a:t>c</a:t>
            </a:r>
            <a:r>
              <a:rPr lang="nl-NL" sz="2300" dirty="0" smtClean="0">
                <a:latin typeface="Arial" panose="020B0604020202020204" pitchFamily="34" charset="0"/>
                <a:cs typeface="Arial" panose="020B0604020202020204" pitchFamily="34" charset="0"/>
              </a:rPr>
              <a:t>’ berekende Maxwell aan de hand van twee </a:t>
            </a:r>
            <a:r>
              <a:rPr lang="nl-NL" sz="2300" b="1" dirty="0" smtClean="0">
                <a:solidFill>
                  <a:srgbClr val="FFFF00"/>
                </a:solidFill>
                <a:latin typeface="Arial" panose="020B0604020202020204" pitchFamily="34" charset="0"/>
                <a:cs typeface="Arial" panose="020B0604020202020204" pitchFamily="34" charset="0"/>
              </a:rPr>
              <a:t>natuurconstanten</a:t>
            </a:r>
            <a:r>
              <a:rPr lang="nl-NL" sz="2300" dirty="0" smtClean="0">
                <a:solidFill>
                  <a:schemeClr val="tx1"/>
                </a:solidFill>
                <a:latin typeface="Arial" panose="020B0604020202020204" pitchFamily="34" charset="0"/>
                <a:cs typeface="Arial" panose="020B0604020202020204" pitchFamily="34" charset="0"/>
              </a:rPr>
              <a:t>, te weten ‘elektrische permittiviteit’ </a:t>
            </a:r>
            <a:r>
              <a:rPr lang="nl-NL" sz="2300" b="1" dirty="0" smtClean="0">
                <a:solidFill>
                  <a:srgbClr val="92D050"/>
                </a:solidFill>
                <a:latin typeface="Arial" panose="020B0604020202020204" pitchFamily="34" charset="0"/>
                <a:cs typeface="Arial" panose="020B0604020202020204" pitchFamily="34" charset="0"/>
              </a:rPr>
              <a:t>(</a:t>
            </a:r>
            <a:r>
              <a:rPr lang="nl-NL" sz="2300" b="1" dirty="0">
                <a:solidFill>
                  <a:srgbClr val="92D050"/>
                </a:solidFill>
                <a:latin typeface="Arial" panose="020B0604020202020204" pitchFamily="34" charset="0"/>
                <a:cs typeface="Arial" panose="020B0604020202020204" pitchFamily="34" charset="0"/>
              </a:rPr>
              <a:t>Epsilon nul)</a:t>
            </a:r>
            <a:r>
              <a:rPr lang="nl-NL" sz="2300" b="1" dirty="0">
                <a:solidFill>
                  <a:schemeClr val="tx1"/>
                </a:solidFill>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en </a:t>
            </a:r>
            <a:r>
              <a:rPr lang="nl-NL" sz="2300" dirty="0" smtClean="0">
                <a:solidFill>
                  <a:schemeClr val="tx1"/>
                </a:solidFill>
                <a:latin typeface="Arial" panose="020B0604020202020204" pitchFamily="34" charset="0"/>
                <a:cs typeface="Arial" panose="020B0604020202020204" pitchFamily="34" charset="0"/>
              </a:rPr>
              <a:t>‘magnetische permeabiliteit’ </a:t>
            </a:r>
            <a:r>
              <a:rPr lang="nl-NL" sz="2300" b="1" dirty="0" smtClean="0">
                <a:solidFill>
                  <a:srgbClr val="92D050"/>
                </a:solidFill>
                <a:latin typeface="Arial" panose="020B0604020202020204" pitchFamily="34" charset="0"/>
                <a:cs typeface="Arial" panose="020B0604020202020204" pitchFamily="34" charset="0"/>
              </a:rPr>
              <a:t>(</a:t>
            </a:r>
            <a:r>
              <a:rPr lang="nl-NL" sz="2300" b="1" dirty="0">
                <a:solidFill>
                  <a:srgbClr val="92D050"/>
                </a:solidFill>
                <a:latin typeface="Arial" panose="020B0604020202020204" pitchFamily="34" charset="0"/>
                <a:cs typeface="Arial" panose="020B0604020202020204" pitchFamily="34" charset="0"/>
              </a:rPr>
              <a:t>Mu nul)</a:t>
            </a:r>
            <a:r>
              <a:rPr lang="nl-NL" sz="2300" dirty="0">
                <a:solidFill>
                  <a:schemeClr val="tx1"/>
                </a:solidFill>
                <a:latin typeface="Arial" panose="020B0604020202020204" pitchFamily="34" charset="0"/>
                <a:cs typeface="Arial" panose="020B0604020202020204" pitchFamily="34" charset="0"/>
              </a:rPr>
              <a:t>. </a:t>
            </a:r>
          </a:p>
          <a:p>
            <a:pPr marL="0" indent="0">
              <a:buNone/>
            </a:pPr>
            <a:endParaRPr lang="nl-NL" sz="2300" dirty="0" smtClean="0">
              <a:latin typeface="Arial" panose="020B0604020202020204" pitchFamily="34" charset="0"/>
              <a:cs typeface="Arial" panose="020B0604020202020204" pitchFamily="34" charset="0"/>
            </a:endParaRPr>
          </a:p>
          <a:p>
            <a:pPr marL="0" indent="0">
              <a:buNone/>
            </a:pPr>
            <a:endParaRPr lang="nl-NL" sz="2300" dirty="0" smtClean="0">
              <a:latin typeface="Arial" panose="020B0604020202020204" pitchFamily="34" charset="0"/>
              <a:cs typeface="Arial" panose="020B0604020202020204" pitchFamily="34" charset="0"/>
            </a:endParaRPr>
          </a:p>
          <a:p>
            <a:pPr marL="0" indent="0">
              <a:buNone/>
            </a:pPr>
            <a:endParaRPr lang="nl-NL" sz="2300" dirty="0">
              <a:latin typeface="Arial" panose="020B0604020202020204" pitchFamily="34" charset="0"/>
              <a:cs typeface="Arial" panose="020B0604020202020204" pitchFamily="34" charset="0"/>
            </a:endParaRPr>
          </a:p>
          <a:p>
            <a:pPr marL="0" indent="0">
              <a:buNone/>
            </a:pPr>
            <a:r>
              <a:rPr lang="nl-NL" sz="2300" dirty="0" smtClean="0">
                <a:latin typeface="Arial" panose="020B0604020202020204" pitchFamily="34" charset="0"/>
                <a:cs typeface="Arial" panose="020B0604020202020204" pitchFamily="34" charset="0"/>
              </a:rPr>
              <a:t>Omdat deze beide </a:t>
            </a:r>
            <a:r>
              <a:rPr lang="nl-NL" sz="2300" dirty="0">
                <a:latin typeface="Arial" panose="020B0604020202020204" pitchFamily="34" charset="0"/>
                <a:cs typeface="Arial" panose="020B0604020202020204" pitchFamily="34" charset="0"/>
              </a:rPr>
              <a:t>natuurconstanten zijn, is de </a:t>
            </a:r>
            <a:r>
              <a:rPr lang="nl-NL" sz="2300" b="1" dirty="0">
                <a:solidFill>
                  <a:srgbClr val="FFFF00"/>
                </a:solidFill>
                <a:latin typeface="Arial" panose="020B0604020202020204" pitchFamily="34" charset="0"/>
                <a:cs typeface="Arial" panose="020B0604020202020204" pitchFamily="34" charset="0"/>
              </a:rPr>
              <a:t>snelheid van het licht </a:t>
            </a:r>
            <a:r>
              <a:rPr lang="nl-NL" sz="2300" b="1" dirty="0" smtClean="0">
                <a:solidFill>
                  <a:srgbClr val="FFFF00"/>
                </a:solidFill>
                <a:latin typeface="Arial" panose="020B0604020202020204" pitchFamily="34" charset="0"/>
                <a:cs typeface="Arial" panose="020B0604020202020204" pitchFamily="34" charset="0"/>
              </a:rPr>
              <a:t>in</a:t>
            </a:r>
            <a:r>
              <a:rPr lang="nl-NL" sz="2300" b="1" dirty="0">
                <a:solidFill>
                  <a:srgbClr val="FFFF00"/>
                </a:solidFill>
                <a:latin typeface="Arial" panose="020B0604020202020204" pitchFamily="34" charset="0"/>
                <a:cs typeface="Arial" panose="020B0604020202020204" pitchFamily="34" charset="0"/>
              </a:rPr>
              <a:t> </a:t>
            </a:r>
            <a:r>
              <a:rPr lang="nl-NL" sz="2300" b="1" dirty="0" smtClean="0">
                <a:solidFill>
                  <a:srgbClr val="FFFF00"/>
                </a:solidFill>
                <a:latin typeface="Arial" panose="020B0604020202020204" pitchFamily="34" charset="0"/>
                <a:cs typeface="Arial" panose="020B0604020202020204" pitchFamily="34" charset="0"/>
              </a:rPr>
              <a:t>vacuüm ook </a:t>
            </a:r>
            <a:r>
              <a:rPr lang="nl-NL" sz="2300" b="1" dirty="0">
                <a:solidFill>
                  <a:srgbClr val="FFFF00"/>
                </a:solidFill>
                <a:latin typeface="Arial" panose="020B0604020202020204" pitchFamily="34" charset="0"/>
                <a:cs typeface="Arial" panose="020B0604020202020204" pitchFamily="34" charset="0"/>
              </a:rPr>
              <a:t>een natuurconstante</a:t>
            </a:r>
            <a:r>
              <a:rPr lang="nl-NL" sz="2300" dirty="0" smtClean="0">
                <a:latin typeface="Arial" panose="020B0604020202020204" pitchFamily="34" charset="0"/>
                <a:cs typeface="Arial" panose="020B0604020202020204" pitchFamily="34" charset="0"/>
              </a:rPr>
              <a:t>. </a:t>
            </a:r>
            <a:r>
              <a:rPr lang="nl-NL" sz="2300" dirty="0">
                <a:solidFill>
                  <a:schemeClr val="tx1"/>
                </a:solidFill>
                <a:latin typeface="Arial" panose="020B0604020202020204" pitchFamily="34" charset="0"/>
                <a:cs typeface="Arial" panose="020B0604020202020204" pitchFamily="34" charset="0"/>
              </a:rPr>
              <a:t>Natuurconstant wil zeggen dat het licht </a:t>
            </a:r>
            <a:r>
              <a:rPr lang="nl-NL" sz="2300" b="1" u="sng" dirty="0">
                <a:solidFill>
                  <a:srgbClr val="FFFF00"/>
                </a:solidFill>
                <a:latin typeface="Arial" panose="020B0604020202020204" pitchFamily="34" charset="0"/>
                <a:cs typeface="Arial" panose="020B0604020202020204" pitchFamily="34" charset="0"/>
              </a:rPr>
              <a:t>altijd</a:t>
            </a:r>
            <a:r>
              <a:rPr lang="nl-NL" sz="2300" dirty="0">
                <a:solidFill>
                  <a:schemeClr val="tx1"/>
                </a:solidFill>
                <a:latin typeface="Arial" panose="020B0604020202020204" pitchFamily="34" charset="0"/>
                <a:cs typeface="Arial" panose="020B0604020202020204" pitchFamily="34" charset="0"/>
              </a:rPr>
              <a:t> dezelfde snelheid behoud. </a:t>
            </a:r>
            <a:r>
              <a:rPr lang="nl-NL" sz="2300" dirty="0" smtClean="0">
                <a:solidFill>
                  <a:srgbClr val="92D050"/>
                </a:solidFill>
                <a:latin typeface="Arial" panose="020B0604020202020204" pitchFamily="34" charset="0"/>
                <a:cs typeface="Arial" panose="020B0604020202020204" pitchFamily="34" charset="0"/>
              </a:rPr>
              <a:t>De </a:t>
            </a:r>
            <a:r>
              <a:rPr lang="nl-NL" sz="2300" dirty="0">
                <a:solidFill>
                  <a:srgbClr val="92D050"/>
                </a:solidFill>
                <a:latin typeface="Arial" panose="020B0604020202020204" pitchFamily="34" charset="0"/>
                <a:cs typeface="Arial" panose="020B0604020202020204" pitchFamily="34" charset="0"/>
              </a:rPr>
              <a:t>snelheid van elektromagnetische straling wordt uitgedrukt met de term ‘c’ van het Latijnse ‘celeritas’ (snelheid</a:t>
            </a:r>
            <a:r>
              <a:rPr lang="nl-NL" sz="2300" dirty="0" smtClean="0">
                <a:solidFill>
                  <a:srgbClr val="92D050"/>
                </a:solidFill>
                <a:latin typeface="Arial" panose="020B0604020202020204" pitchFamily="34" charset="0"/>
                <a:cs typeface="Arial" panose="020B0604020202020204" pitchFamily="34" charset="0"/>
              </a:rPr>
              <a:t>).</a:t>
            </a:r>
            <a:r>
              <a:rPr lang="nl-NL" sz="2300" dirty="0" smtClean="0">
                <a:solidFill>
                  <a:schemeClr val="tx1"/>
                </a:solidFill>
                <a:latin typeface="Arial" panose="020B0604020202020204" pitchFamily="34" charset="0"/>
                <a:cs typeface="Arial" panose="020B0604020202020204" pitchFamily="34" charset="0"/>
              </a:rPr>
              <a:t> </a:t>
            </a:r>
            <a:endParaRPr lang="nl-NL" sz="2300" b="1" dirty="0">
              <a:solidFill>
                <a:srgbClr val="FFFF00"/>
              </a:solidFill>
              <a:latin typeface="Arial" panose="020B0604020202020204" pitchFamily="34" charset="0"/>
              <a:cs typeface="Arial" panose="020B0604020202020204" pitchFamily="34" charset="0"/>
            </a:endParaRPr>
          </a:p>
        </p:txBody>
      </p:sp>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818480" y="2374631"/>
            <a:ext cx="1554480" cy="888777"/>
          </a:xfrm>
          <a:prstGeom prst="rect">
            <a:avLst/>
          </a:prstGeom>
          <a:noFill/>
          <a:ln>
            <a:noFill/>
          </a:ln>
        </p:spPr>
      </p:pic>
      <p:sp>
        <p:nvSpPr>
          <p:cNvPr id="5" name="Tijdelijke aanduiding voor inhoud 2"/>
          <p:cNvSpPr txBox="1">
            <a:spLocks/>
          </p:cNvSpPr>
          <p:nvPr/>
        </p:nvSpPr>
        <p:spPr>
          <a:xfrm>
            <a:off x="749808" y="5077063"/>
            <a:ext cx="10424160" cy="1200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dirty="0">
                <a:solidFill>
                  <a:schemeClr val="tx1"/>
                </a:solidFill>
                <a:latin typeface="Arial" panose="020B0604020202020204" pitchFamily="34" charset="0"/>
                <a:cs typeface="Arial" panose="020B0604020202020204" pitchFamily="34" charset="0"/>
              </a:rPr>
              <a:t>Alle elektromagnetische golven (dus ook licht) bestaan uit fotonen en hebben in vacuüm een snelheid van 299.792.458 meter per </a:t>
            </a:r>
            <a:r>
              <a:rPr lang="nl-NL" sz="2300" dirty="0" smtClean="0">
                <a:solidFill>
                  <a:schemeClr val="tx1"/>
                </a:solidFill>
                <a:latin typeface="Arial" panose="020B0604020202020204" pitchFamily="34" charset="0"/>
                <a:cs typeface="Arial" panose="020B0604020202020204" pitchFamily="34" charset="0"/>
              </a:rPr>
              <a:t>seconde, oftewel bijna </a:t>
            </a:r>
            <a:r>
              <a:rPr lang="nl-NL" sz="2300" b="1" dirty="0">
                <a:solidFill>
                  <a:srgbClr val="FFFF00"/>
                </a:solidFill>
                <a:latin typeface="Arial" panose="020B0604020202020204" pitchFamily="34" charset="0"/>
                <a:cs typeface="Arial" panose="020B0604020202020204" pitchFamily="34" charset="0"/>
              </a:rPr>
              <a:t>300.000 kilometer per </a:t>
            </a:r>
            <a:r>
              <a:rPr lang="nl-NL" sz="2300" b="1" dirty="0" smtClean="0">
                <a:solidFill>
                  <a:srgbClr val="FFFF00"/>
                </a:solidFill>
                <a:latin typeface="Arial" panose="020B0604020202020204" pitchFamily="34" charset="0"/>
                <a:cs typeface="Arial" panose="020B0604020202020204" pitchFamily="34" charset="0"/>
              </a:rPr>
              <a:t>seconde</a:t>
            </a:r>
            <a:r>
              <a:rPr lang="nl-NL" sz="2300" dirty="0" smtClean="0">
                <a:solidFill>
                  <a:srgbClr val="92D050"/>
                </a:solidFill>
                <a:latin typeface="Arial" panose="020B0604020202020204" pitchFamily="34" charset="0"/>
                <a:cs typeface="Arial" panose="020B0604020202020204" pitchFamily="34" charset="0"/>
              </a:rPr>
              <a:t>.</a:t>
            </a:r>
            <a:endParaRPr lang="nl-NL" sz="2300" dirty="0">
              <a:solidFill>
                <a:srgbClr val="92D050"/>
              </a:solidFill>
              <a:latin typeface="Arial" panose="020B0604020202020204" pitchFamily="34" charset="0"/>
              <a:cs typeface="Arial" panose="020B0604020202020204" pitchFamily="34" charset="0"/>
            </a:endParaRPr>
          </a:p>
        </p:txBody>
      </p:sp>
      <p:sp>
        <p:nvSpPr>
          <p:cNvPr id="7"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5015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719639" y="1572391"/>
            <a:ext cx="10692073" cy="48009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b="1" dirty="0" smtClean="0">
                <a:solidFill>
                  <a:srgbClr val="FFFF00"/>
                </a:solidFill>
                <a:latin typeface="Arial" panose="020B0604020202020204" pitchFamily="34" charset="0"/>
                <a:cs typeface="Arial" panose="020B0604020202020204" pitchFamily="34" charset="0"/>
              </a:rPr>
              <a:t>Speciale relativiteitstheorie </a:t>
            </a:r>
            <a:r>
              <a:rPr lang="nl-NL" sz="2300" dirty="0" smtClean="0">
                <a:latin typeface="Arial" panose="020B0604020202020204" pitchFamily="34" charset="0"/>
                <a:cs typeface="Arial" panose="020B0604020202020204" pitchFamily="34" charset="0"/>
              </a:rPr>
              <a:t>van </a:t>
            </a:r>
            <a:r>
              <a:rPr lang="nl-NL" sz="2300" b="1" dirty="0" smtClean="0">
                <a:solidFill>
                  <a:srgbClr val="FFFF00"/>
                </a:solidFill>
                <a:latin typeface="Arial" panose="020B0604020202020204" pitchFamily="34" charset="0"/>
                <a:cs typeface="Arial" panose="020B0604020202020204" pitchFamily="34" charset="0"/>
              </a:rPr>
              <a:t>Albert Einstein </a:t>
            </a:r>
            <a:r>
              <a:rPr lang="nl-NL" sz="2300" dirty="0">
                <a:latin typeface="Arial" panose="020B0604020202020204" pitchFamily="34" charset="0"/>
                <a:cs typeface="Arial" panose="020B0604020202020204" pitchFamily="34" charset="0"/>
              </a:rPr>
              <a:t>(1879 – </a:t>
            </a:r>
            <a:r>
              <a:rPr lang="nl-NL" sz="2300" dirty="0" smtClean="0">
                <a:latin typeface="Arial" panose="020B0604020202020204" pitchFamily="34" charset="0"/>
                <a:cs typeface="Arial" panose="020B0604020202020204" pitchFamily="34" charset="0"/>
              </a:rPr>
              <a:t>1955) </a:t>
            </a:r>
            <a:r>
              <a:rPr lang="nl-NL" sz="2300" dirty="0">
                <a:latin typeface="Arial" panose="020B0604020202020204" pitchFamily="34" charset="0"/>
                <a:cs typeface="Arial" panose="020B0604020202020204" pitchFamily="34" charset="0"/>
              </a:rPr>
              <a:t>uit </a:t>
            </a:r>
            <a:r>
              <a:rPr lang="nl-NL" sz="2300" b="1" dirty="0" smtClean="0">
                <a:solidFill>
                  <a:srgbClr val="FFFF00"/>
                </a:solidFill>
                <a:latin typeface="Arial" panose="020B0604020202020204" pitchFamily="34" charset="0"/>
                <a:cs typeface="Arial" panose="020B0604020202020204" pitchFamily="34" charset="0"/>
              </a:rPr>
              <a:t>1905</a:t>
            </a:r>
            <a:r>
              <a:rPr lang="nl-NL" sz="2300" dirty="0" smtClean="0">
                <a:latin typeface="Arial" panose="020B0604020202020204" pitchFamily="34" charset="0"/>
                <a:cs typeface="Arial" panose="020B0604020202020204" pitchFamily="34" charset="0"/>
              </a:rPr>
              <a:t>:</a:t>
            </a:r>
          </a:p>
          <a:p>
            <a:pPr marL="0" indent="0">
              <a:buNone/>
            </a:pPr>
            <a:endParaRPr lang="nl-NL" sz="800" dirty="0" smtClean="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r>
              <a:rPr lang="nl-NL" sz="2300" dirty="0" smtClean="0">
                <a:solidFill>
                  <a:schemeClr val="tx1"/>
                </a:solidFill>
                <a:latin typeface="Arial" panose="020B0604020202020204" pitchFamily="34" charset="0"/>
                <a:cs typeface="Arial" panose="020B0604020202020204" pitchFamily="34" charset="0"/>
              </a:rPr>
              <a:t>tijd is ‘relatief’, oftewel ‘rekbaar’, afhankelijk van jouw snelheid</a:t>
            </a:r>
          </a:p>
          <a:p>
            <a:pPr>
              <a:lnSpc>
                <a:spcPct val="100000"/>
              </a:lnSpc>
              <a:buFont typeface="Wingdings" panose="05000000000000000000" pitchFamily="2" charset="2"/>
              <a:buChar char="§"/>
            </a:pPr>
            <a:r>
              <a:rPr lang="nl-NL" sz="2300" dirty="0" smtClean="0">
                <a:solidFill>
                  <a:schemeClr val="tx1"/>
                </a:solidFill>
                <a:latin typeface="Arial" panose="020B0604020202020204" pitchFamily="34" charset="0"/>
                <a:cs typeface="Arial" panose="020B0604020202020204" pitchFamily="34" charset="0"/>
              </a:rPr>
              <a:t>de snelheid van het licht is constant, onafhankelijk van de bewegingstoestand van het uitzendende lichaam</a:t>
            </a:r>
          </a:p>
          <a:p>
            <a:pPr marL="0" indent="0">
              <a:lnSpc>
                <a:spcPct val="100000"/>
              </a:lnSpc>
              <a:buNone/>
            </a:pPr>
            <a:endParaRPr lang="nl-NL" sz="8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300" dirty="0" smtClean="0">
                <a:solidFill>
                  <a:schemeClr val="tx1"/>
                </a:solidFill>
                <a:latin typeface="Arial" panose="020B0604020202020204" pitchFamily="34" charset="0"/>
                <a:cs typeface="Arial" panose="020B0604020202020204" pitchFamily="34" charset="0"/>
              </a:rPr>
              <a:t>Einstein </a:t>
            </a:r>
            <a:r>
              <a:rPr lang="nl-NL" sz="2300" dirty="0">
                <a:solidFill>
                  <a:schemeClr val="tx1"/>
                </a:solidFill>
                <a:latin typeface="Arial" panose="020B0604020202020204" pitchFamily="34" charset="0"/>
                <a:cs typeface="Arial" panose="020B0604020202020204" pitchFamily="34" charset="0"/>
              </a:rPr>
              <a:t>stelde in zijn </a:t>
            </a:r>
            <a:r>
              <a:rPr lang="nl-NL" sz="2300" i="1" dirty="0">
                <a:solidFill>
                  <a:schemeClr val="tx1"/>
                </a:solidFill>
                <a:latin typeface="Arial" panose="020B0604020202020204" pitchFamily="34" charset="0"/>
                <a:cs typeface="Arial" panose="020B0604020202020204" pitchFamily="34" charset="0"/>
              </a:rPr>
              <a:t>speciale relativiteitstheorie</a:t>
            </a:r>
            <a:r>
              <a:rPr lang="nl-NL" sz="2300" dirty="0">
                <a:solidFill>
                  <a:schemeClr val="tx1"/>
                </a:solidFill>
                <a:latin typeface="Arial" panose="020B0604020202020204" pitchFamily="34" charset="0"/>
                <a:cs typeface="Arial" panose="020B0604020202020204" pitchFamily="34" charset="0"/>
              </a:rPr>
              <a:t> dat het niet mogelijk is over ruimte en tijd als twee afzonderlijke entiteiten te spreken, maar dat er slechts één entiteit bestaat, namelijk de </a:t>
            </a:r>
            <a:r>
              <a:rPr lang="nl-NL" sz="2300" b="1" dirty="0">
                <a:solidFill>
                  <a:srgbClr val="FFFF00"/>
                </a:solidFill>
                <a:latin typeface="Arial" panose="020B0604020202020204" pitchFamily="34" charset="0"/>
                <a:cs typeface="Arial" panose="020B0604020202020204" pitchFamily="34" charset="0"/>
              </a:rPr>
              <a:t>ruimtetijd</a:t>
            </a:r>
            <a:r>
              <a:rPr lang="nl-NL" sz="2300" dirty="0">
                <a:solidFill>
                  <a:schemeClr val="tx1"/>
                </a:solidFill>
                <a:latin typeface="Arial" panose="020B0604020202020204" pitchFamily="34" charset="0"/>
                <a:cs typeface="Arial" panose="020B0604020202020204" pitchFamily="34" charset="0"/>
              </a:rPr>
              <a:t>, die alle gebeurtenissen in het verleden, heden </a:t>
            </a:r>
            <a:r>
              <a:rPr lang="nl-NL" sz="2300" u="sng" dirty="0" smtClean="0">
                <a:solidFill>
                  <a:schemeClr val="tx1"/>
                </a:solidFill>
                <a:latin typeface="Arial" panose="020B0604020202020204" pitchFamily="34" charset="0"/>
                <a:cs typeface="Arial" panose="020B0604020202020204" pitchFamily="34" charset="0"/>
              </a:rPr>
              <a:t>én </a:t>
            </a:r>
            <a:r>
              <a:rPr lang="nl-NL" sz="2300" u="sng" dirty="0">
                <a:solidFill>
                  <a:schemeClr val="tx1"/>
                </a:solidFill>
                <a:latin typeface="Arial" panose="020B0604020202020204" pitchFamily="34" charset="0"/>
                <a:cs typeface="Arial" panose="020B0604020202020204" pitchFamily="34" charset="0"/>
              </a:rPr>
              <a:t>toekomst </a:t>
            </a:r>
            <a:r>
              <a:rPr lang="nl-NL" sz="2300" dirty="0">
                <a:solidFill>
                  <a:schemeClr val="tx1"/>
                </a:solidFill>
                <a:latin typeface="Arial" panose="020B0604020202020204" pitchFamily="34" charset="0"/>
                <a:cs typeface="Arial" panose="020B0604020202020204" pitchFamily="34" charset="0"/>
              </a:rPr>
              <a:t>in ons heelal bevat</a:t>
            </a:r>
            <a:r>
              <a:rPr lang="nl-NL" sz="2300" dirty="0" smtClean="0">
                <a:solidFill>
                  <a:schemeClr val="tx1"/>
                </a:solidFill>
                <a:latin typeface="Arial" panose="020B0604020202020204" pitchFamily="34" charset="0"/>
                <a:cs typeface="Arial" panose="020B0604020202020204" pitchFamily="34" charset="0"/>
              </a:rPr>
              <a:t>. </a:t>
            </a:r>
            <a:r>
              <a:rPr lang="nl-NL" sz="2300" dirty="0" smtClean="0">
                <a:solidFill>
                  <a:srgbClr val="92D050"/>
                </a:solidFill>
                <a:latin typeface="Arial" panose="020B0604020202020204" pitchFamily="34" charset="0"/>
                <a:cs typeface="Arial" panose="020B0604020202020204" pitchFamily="34" charset="0"/>
              </a:rPr>
              <a:t>Een entiteit is iets dat werkelijk bestaat.</a:t>
            </a:r>
          </a:p>
          <a:p>
            <a:pPr marL="0" indent="0">
              <a:lnSpc>
                <a:spcPct val="100000"/>
              </a:lnSpc>
              <a:buNone/>
            </a:pPr>
            <a:endParaRPr lang="nl-NL" sz="8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nl-NL" sz="2300" dirty="0" smtClean="0">
                <a:solidFill>
                  <a:srgbClr val="92D050"/>
                </a:solidFill>
                <a:latin typeface="Arial" panose="020B0604020202020204" pitchFamily="34" charset="0"/>
                <a:cs typeface="Arial" panose="020B0604020202020204" pitchFamily="34" charset="0"/>
              </a:rPr>
              <a:t>De speciale relativiteitstheorie ontneemt dus onze vrije wil (omdat de toekomst volgens Einstein al zou bestaan). </a:t>
            </a:r>
            <a:r>
              <a:rPr lang="nl-NL" sz="2300" b="1" dirty="0" smtClean="0">
                <a:solidFill>
                  <a:schemeClr val="bg1"/>
                </a:solidFill>
                <a:latin typeface="Arial" panose="020B0604020202020204" pitchFamily="34" charset="0"/>
                <a:cs typeface="Arial" panose="020B0604020202020204" pitchFamily="34" charset="0"/>
              </a:rPr>
              <a:t>Ik weiger dit te geloven. </a:t>
            </a:r>
            <a:endParaRPr lang="nl-NL" sz="2300" b="1" dirty="0">
              <a:solidFill>
                <a:schemeClr val="bg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smtClean="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smtClean="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smtClean="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smtClean="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smtClean="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a:solidFill>
                <a:schemeClr val="tx1"/>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endParaRPr lang="nl-NL" sz="2300" dirty="0" smtClean="0">
              <a:solidFill>
                <a:schemeClr val="tx1"/>
              </a:solidFill>
              <a:latin typeface="Arial" panose="020B0604020202020204" pitchFamily="34" charset="0"/>
              <a:cs typeface="Arial" panose="020B0604020202020204" pitchFamily="34" charset="0"/>
            </a:endParaRPr>
          </a:p>
          <a:p>
            <a:pPr marL="0" indent="0">
              <a:buNone/>
            </a:pPr>
            <a:endParaRPr lang="nl-NL" sz="8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dirty="0" smtClean="0">
              <a:solidFill>
                <a:schemeClr val="tx1"/>
              </a:solidFill>
              <a:latin typeface="Arial" panose="020B0604020202020204" pitchFamily="34" charset="0"/>
              <a:cs typeface="Arial" panose="020B0604020202020204" pitchFamily="34" charset="0"/>
            </a:endParaRPr>
          </a:p>
        </p:txBody>
      </p:sp>
      <p:sp>
        <p:nvSpPr>
          <p:cNvPr id="3" name="Titel 1"/>
          <p:cNvSpPr txBox="1">
            <a:spLocks/>
          </p:cNvSpPr>
          <p:nvPr/>
        </p:nvSpPr>
        <p:spPr>
          <a:xfrm>
            <a:off x="1234624" y="110602"/>
            <a:ext cx="9427280" cy="680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nl-NL" sz="3500" b="1" dirty="0" smtClean="0">
                <a:solidFill>
                  <a:schemeClr val="tx1"/>
                </a:solidFill>
                <a:latin typeface="Arial Black" panose="020B0A04020102020204" pitchFamily="34" charset="0"/>
                <a:cs typeface="Arial" panose="020B0604020202020204" pitchFamily="34" charset="0"/>
              </a:rPr>
              <a:t>Deel I: Basiskennis presentatie HET</a:t>
            </a:r>
            <a:endParaRPr lang="nl-NL" sz="35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52392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epte">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docProps/app.xml><?xml version="1.0" encoding="utf-8"?>
<Properties xmlns="http://schemas.openxmlformats.org/officeDocument/2006/extended-properties" xmlns:vt="http://schemas.openxmlformats.org/officeDocument/2006/docPropsVTypes">
  <Template>TM04033923[[fn=Diepte]]</Template>
  <TotalTime>6827</TotalTime>
  <Words>5296</Words>
  <Application>Microsoft Office PowerPoint</Application>
  <PresentationFormat>Breedbeeld</PresentationFormat>
  <Paragraphs>351</Paragraphs>
  <Slides>58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58</vt:i4>
      </vt:variant>
    </vt:vector>
  </HeadingPairs>
  <TitlesOfParts>
    <vt:vector size="65" baseType="lpstr">
      <vt:lpstr>Arial</vt:lpstr>
      <vt:lpstr>Arial Black</vt:lpstr>
      <vt:lpstr>Calibri</vt:lpstr>
      <vt:lpstr>Corbel</vt:lpstr>
      <vt:lpstr>Times New Roman</vt:lpstr>
      <vt:lpstr>Wingdings</vt:lpstr>
      <vt:lpstr>Diepte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universe explained</dc:title>
  <dc:creator>Henk Lahuis</dc:creator>
  <cp:lastModifiedBy>Henk Lahuis</cp:lastModifiedBy>
  <cp:revision>868</cp:revision>
  <dcterms:created xsi:type="dcterms:W3CDTF">2022-06-24T11:48:45Z</dcterms:created>
  <dcterms:modified xsi:type="dcterms:W3CDTF">2026-05-15T09:53:49Z</dcterms:modified>
</cp:coreProperties>
</file>